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Lst>
  <p:sldSz cy="5143500" cx="9144000"/>
  <p:notesSz cx="6858000" cy="9144000"/>
  <p:embeddedFontLst>
    <p:embeddedFont>
      <p:font typeface="Proxima Nova"/>
      <p:regular r:id="rId42"/>
      <p:bold r:id="rId43"/>
      <p:italic r:id="rId44"/>
      <p:boldItalic r:id="rId45"/>
    </p:embeddedFont>
    <p:embeddedFont>
      <p:font typeface="Alfa Slab One"/>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font" Target="fonts/ProximaNova-regular.fntdata"/><Relationship Id="rId41" Type="http://schemas.openxmlformats.org/officeDocument/2006/relationships/slide" Target="slides/slide37.xml"/><Relationship Id="rId22" Type="http://schemas.openxmlformats.org/officeDocument/2006/relationships/slide" Target="slides/slide18.xml"/><Relationship Id="rId44" Type="http://schemas.openxmlformats.org/officeDocument/2006/relationships/font" Target="fonts/ProximaNova-italic.fntdata"/><Relationship Id="rId21" Type="http://schemas.openxmlformats.org/officeDocument/2006/relationships/slide" Target="slides/slide17.xml"/><Relationship Id="rId43" Type="http://schemas.openxmlformats.org/officeDocument/2006/relationships/font" Target="fonts/ProximaNova-bold.fntdata"/><Relationship Id="rId24" Type="http://schemas.openxmlformats.org/officeDocument/2006/relationships/slide" Target="slides/slide20.xml"/><Relationship Id="rId46" Type="http://schemas.openxmlformats.org/officeDocument/2006/relationships/font" Target="fonts/AlfaSlabOne-regular.fntdata"/><Relationship Id="rId23" Type="http://schemas.openxmlformats.org/officeDocument/2006/relationships/slide" Target="slides/slide19.xml"/><Relationship Id="rId45" Type="http://schemas.openxmlformats.org/officeDocument/2006/relationships/font" Target="fonts/ProximaNova-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cba1b1ba0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cba1b1ba0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cbf0487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cbf0487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cbf04877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cbf04877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cba1b1ba0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cba1b1ba0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cba1b1ba0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cba1b1ba0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cba1b1ba0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cba1b1ba0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cbf69bddc_6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cbf69bddc_6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cbf69bddc_6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cbf69bddc_6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e3f1df4c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e3f1df4c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e5f0ce622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e5f0ce622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42067fe149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42067fe149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cba1b1ba0_1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cba1b1ba0_1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e5f0ce622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e5f0ce622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41f309f33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41f309f33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41f309f33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41f309f33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cbf69bddc_6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cbf69bddc_6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41f309f331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41f309f331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41f309f33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41f309f33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e5f0ce622_2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e5f0ce622_2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cba1b1ba0_1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cba1b1ba0_1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e3f1df4c4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e3f1df4c4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a1b1ba0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a1b1ba0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41f309f33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41f309f33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e3f1df4c4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e3f1df4c4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42067fe149_1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42067fe149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e5f0ce622_2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e5f0ce622_2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cba1b1ba0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cba1b1ba0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e5f0ce62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e5f0ce62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e5f0ce622_2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e5f0ce622_2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e5f0ce622_2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e5f0ce622_2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e3f1df4c4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e3f1df4c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e3f1df4c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e3f1df4c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ba1b1ba0_1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ba1b1ba0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e3f1df4c4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e3f1df4c4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e3f1df4c4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e3f1df4c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ba1b1ba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ba1b1ba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cap="flat" cmpd="sng" w="76200">
            <a:solidFill>
              <a:schemeClr val="dk1"/>
            </a:solidFill>
            <a:prstDash val="solid"/>
            <a:round/>
            <a:headEnd len="sm" w="sm" type="none"/>
            <a:tailEnd len="sm" w="sm" type="none"/>
          </a:ln>
        </p:spPr>
      </p:cxnSp>
      <p:sp>
        <p:nvSpPr>
          <p:cNvPr id="11" name="Google Shape;11;p2"/>
          <p:cNvSpPr txBox="1"/>
          <p:nvPr>
            <p:ph type="ctrTitle"/>
          </p:nvPr>
        </p:nvSpPr>
        <p:spPr>
          <a:xfrm>
            <a:off x="311700" y="595975"/>
            <a:ext cx="8520600" cy="19578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idx="1" type="subTitle"/>
          </p:nvPr>
        </p:nvSpPr>
        <p:spPr>
          <a:xfrm>
            <a:off x="311700" y="3165823"/>
            <a:ext cx="8520600" cy="733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67925"/>
            <a:ext cx="8520600" cy="1980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idx="1" type="body"/>
          </p:nvPr>
        </p:nvSpPr>
        <p:spPr>
          <a:xfrm>
            <a:off x="311700" y="32242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490875"/>
            <a:ext cx="2808000" cy="3078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375599"/>
            <a:ext cx="4045200" cy="15519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idx="1" type="subTitle"/>
          </p:nvPr>
        </p:nvSpPr>
        <p:spPr>
          <a:xfrm>
            <a:off x="265500" y="2981125"/>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hyperlink" Target="mailto:gofilipa@gmail.com" TargetMode="External"/><Relationship Id="rId4" Type="http://schemas.openxmlformats.org/officeDocument/2006/relationships/hyperlink" Target="mailto:rdavisportela@gradcenter.cuny.edu" TargetMode="External"/><Relationship Id="rId5" Type="http://schemas.openxmlformats.org/officeDocument/2006/relationships/image" Target="../media/image10.png"/><Relationship Id="rId6" Type="http://schemas.openxmlformats.org/officeDocument/2006/relationships/image" Target="../media/image5.png"/><Relationship Id="rId7" Type="http://schemas.openxmlformats.org/officeDocument/2006/relationships/hyperlink" Target="https://tinyurl.com/y8w2uo74"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hyperlink" Target="https://nycopendata.socrata.com/" TargetMode="External"/><Relationship Id="rId4" Type="http://schemas.openxmlformats.org/officeDocument/2006/relationships/hyperlink" Target="http://dp.la/" TargetMode="External"/><Relationship Id="rId5" Type="http://schemas.openxmlformats.org/officeDocument/2006/relationships/hyperlink" Target="https://www.hathitrust.org/datasets" TargetMode="External"/><Relationship Id="rId6" Type="http://schemas.openxmlformats.org/officeDocument/2006/relationships/hyperlink" Target="http://digitalcollections.nypl.or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hyperlink" Target="https://digitalfellows.commons.gc.cuny.edu/2017/10/10/kicking-off-the-gcdi-sound-series-a-workshop-on-sound/" TargetMode="External"/><Relationship Id="rId4" Type="http://schemas.openxmlformats.org/officeDocument/2006/relationships/hyperlink" Target="https://www.gimp.org/" TargetMode="External"/><Relationship Id="rId5" Type="http://schemas.openxmlformats.org/officeDocument/2006/relationships/hyperlink" Target="http://audacityteam.org/" TargetMode="External"/><Relationship Id="rId6" Type="http://schemas.openxmlformats.org/officeDocument/2006/relationships/hyperlink" Target="http://www.oralhistoryonline.org/" TargetMode="External"/><Relationship Id="rId7" Type="http://schemas.openxmlformats.org/officeDocument/2006/relationships/hyperlink" Target="http://actuporalhistory.org/interviews/index.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hyperlink" Target="https://digitalfellows.commons.gc.cuny.edu/2015/10/22/introduction-to-web-scraping-for-researchers/" TargetMode="External"/><Relationship Id="rId4" Type="http://schemas.openxmlformats.org/officeDocument/2006/relationships/hyperlink" Target="https://tags.hawksey.info/" TargetMode="External"/><Relationship Id="rId5" Type="http://schemas.openxmlformats.org/officeDocument/2006/relationships/hyperlink" Target="http://scrapy.org/" TargetMode="External"/><Relationship Id="rId6" Type="http://schemas.openxmlformats.org/officeDocument/2006/relationships/hyperlink" Target="http://www.nohomophobes.com/#!/all-time/"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hyperlink" Target="https://tedunderwood.com/2015/06/04/seven-ways-humanists-are-using-computers-to-understand-text/" TargetMode="External"/><Relationship Id="rId4" Type="http://schemas.openxmlformats.org/officeDocument/2006/relationships/hyperlink" Target="https://tedunderwood.com/2015/06/04/seven-ways-humanists-are-using-computers-to-understand-text/" TargetMode="External"/><Relationship Id="rId10" Type="http://schemas.openxmlformats.org/officeDocument/2006/relationships/hyperlink" Target="http://voyant-tools.org/" TargetMode="External"/><Relationship Id="rId9" Type="http://schemas.openxmlformats.org/officeDocument/2006/relationships/hyperlink" Target="https://www.eventbrite.com/e/intro-to-python-gccuny-students-faculty-and-staff-members-only-tickets-68228955643" TargetMode="External"/><Relationship Id="rId5" Type="http://schemas.openxmlformats.org/officeDocument/2006/relationships/hyperlink" Target="https://programminghistorian.org/en/lessons/topic-modeling-and-mallet" TargetMode="External"/><Relationship Id="rId6" Type="http://schemas.openxmlformats.org/officeDocument/2006/relationships/hyperlink" Target="http://mallet.cs.umass.edu/" TargetMode="External"/><Relationship Id="rId7" Type="http://schemas.openxmlformats.org/officeDocument/2006/relationships/hyperlink" Target="https://www.python.org/" TargetMode="External"/><Relationship Id="rId8" Type="http://schemas.openxmlformats.org/officeDocument/2006/relationships/hyperlink" Target="https://www.nltk.or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dh.obdurodon.org/what-is-xml.xhtml" TargetMode="External"/><Relationship Id="rId4" Type="http://schemas.openxmlformats.org/officeDocument/2006/relationships/hyperlink" Target="https://www.zotero.org/groups/42025/tei/items" TargetMode="External"/><Relationship Id="rId5" Type="http://schemas.openxmlformats.org/officeDocument/2006/relationships/hyperlink" Target="https://github.com/gofilipa/tei_workshop" TargetMode="External"/><Relationship Id="rId6" Type="http://schemas.openxmlformats.org/officeDocument/2006/relationships/hyperlink" Target="https://en.wikipedia.org/wiki/XML" TargetMode="External"/><Relationship Id="rId7" Type="http://schemas.openxmlformats.org/officeDocument/2006/relationships/hyperlink" Target="http://www.tei-c.org/about/" TargetMode="External"/><Relationship Id="rId8" Type="http://schemas.openxmlformats.org/officeDocument/2006/relationships/hyperlink" Target="http://shelleygodwinarchive.org/"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hyperlink" Target="https://digitalfellows.commons.gc.cuny.edu/2019/06/03/finding-the-right-tools-for-mapping/" TargetMode="External"/><Relationship Id="rId4" Type="http://schemas.openxmlformats.org/officeDocument/2006/relationships/hyperlink" Target="https://the-javascripting-english-major.org/v1/contents" TargetMode="External"/><Relationship Id="rId5" Type="http://schemas.openxmlformats.org/officeDocument/2006/relationships/hyperlink" Target="http://www.qgis.org/en/site/" TargetMode="External"/><Relationship Id="rId6" Type="http://schemas.openxmlformats.org/officeDocument/2006/relationships/hyperlink" Target="https://www.arcgis.com/features/" TargetMode="External"/><Relationship Id="rId7" Type="http://schemas.openxmlformats.org/officeDocument/2006/relationships/hyperlink" Target="https://leafletjs.com/" TargetMode="External"/><Relationship Id="rId8" Type="http://schemas.openxmlformats.org/officeDocument/2006/relationships/hyperlink" Target="http://gcdiprojects.org/MappingArtsNYC/"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hyperlink" Target="http://gcdiprojects.org/MappingArtsNYC/" TargetMode="External"/><Relationship Id="rId4" Type="http://schemas.openxmlformats.org/officeDocument/2006/relationships/image" Target="../media/image12.png"/><Relationship Id="rId5" Type="http://schemas.openxmlformats.org/officeDocument/2006/relationships/image" Target="../media/image7.png"/><Relationship Id="rId6"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hyperlink" Target="http://www.digitalhumanities.org/dhq/vol/5/1/000091/000091.html" TargetMode="External"/><Relationship Id="rId4" Type="http://schemas.openxmlformats.org/officeDocument/2006/relationships/hyperlink" Target="https://www.google.com/sheets/about/" TargetMode="External"/><Relationship Id="rId5" Type="http://schemas.openxmlformats.org/officeDocument/2006/relationships/hyperlink" Target="https://gephi.org/" TargetMode="External"/><Relationship Id="rId6" Type="http://schemas.openxmlformats.org/officeDocument/2006/relationships/hyperlink" Target="http://blog.quantifyingkissinger.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hyperlink" Target="https://vimeo.com/100791450%20%5C" TargetMode="External"/><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hyperlink" Target="https://omeka.org/classic/" TargetMode="External"/><Relationship Id="rId4" Type="http://schemas.openxmlformats.org/officeDocument/2006/relationships/hyperlink" Target="https://www.baltimoreuprising2015.org/home" TargetMode="External"/><Relationship Id="rId5" Type="http://schemas.openxmlformats.org/officeDocument/2006/relationships/hyperlink" Target="https://commons.gc.cuny.edu/" TargetMode="External"/><Relationship Id="rId6" Type="http://schemas.openxmlformats.org/officeDocument/2006/relationships/hyperlink" Target="https://cuny.manifoldapp.org/"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2.xml"/><Relationship Id="rId3"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cuny.is/gcdicalendar" TargetMode="External"/><Relationship Id="rId4" Type="http://schemas.openxmlformats.org/officeDocument/2006/relationships/hyperlink" Target="https://digitalfellows.commons.gc.cuny.edu/events/" TargetMode="External"/><Relationship Id="rId9" Type="http://schemas.openxmlformats.org/officeDocument/2006/relationships/hyperlink" Target="http://commons.gc.cuny.edu/groups/gc-events-and-workshops/events/" TargetMode="External"/><Relationship Id="rId5" Type="http://schemas.openxmlformats.org/officeDocument/2006/relationships/hyperlink" Target="https://www.eventbrite.com/e/gc-itp-skills-workshops-registration-18570830855" TargetMode="External"/><Relationship Id="rId6" Type="http://schemas.openxmlformats.org/officeDocument/2006/relationships/hyperlink" Target="http://gclibrary.commons.gc.cuny.edu/events/" TargetMode="External"/><Relationship Id="rId7" Type="http://schemas.openxmlformats.org/officeDocument/2006/relationships/hyperlink" Target="http://www.gc.cuny.edu/Page-Elements/Academics-Research-Centers-Initiatives/Initiatives-and-Committees/The-Futures-Initiative/Upcoming-Events" TargetMode="External"/><Relationship Id="rId8" Type="http://schemas.openxmlformats.org/officeDocument/2006/relationships/hyperlink" Target="https://gcdi.commons.gc.cuny.edu/"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cuny.is/gcdievals"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 Id="rId3" Type="http://schemas.openxmlformats.org/officeDocument/2006/relationships/hyperlink" Target="mailto:gofilipa@gmail.com" TargetMode="External"/><Relationship Id="rId4" Type="http://schemas.openxmlformats.org/officeDocument/2006/relationships/hyperlink" Target="mailto:rdavisportela@gradcenter.cuny.edu" TargetMode="External"/><Relationship Id="rId5" Type="http://schemas.openxmlformats.org/officeDocument/2006/relationships/image" Target="../media/image10.png"/><Relationship Id="rId6" Type="http://schemas.openxmlformats.org/officeDocument/2006/relationships/image" Target="../media/image5.png"/><Relationship Id="rId7" Type="http://schemas.openxmlformats.org/officeDocument/2006/relationships/hyperlink" Target="http://cuny.is/gcdievals" TargetMode="External"/><Relationship Id="rId8" Type="http://schemas.openxmlformats.org/officeDocument/2006/relationships/hyperlink" Target="https://tinyurl.com/y8w2uo74"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hyperlink" Target="https://www.zotero.org/" TargetMode="External"/><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55" name="Shape 55"/>
        <p:cNvGrpSpPr/>
        <p:nvPr/>
      </p:nvGrpSpPr>
      <p:grpSpPr>
        <a:xfrm>
          <a:off x="0" y="0"/>
          <a:ext cx="0" cy="0"/>
          <a:chOff x="0" y="0"/>
          <a:chExt cx="0" cy="0"/>
        </a:xfrm>
      </p:grpSpPr>
      <p:sp>
        <p:nvSpPr>
          <p:cNvPr id="56" name="Google Shape;56;p13"/>
          <p:cNvSpPr txBox="1"/>
          <p:nvPr>
            <p:ph type="title"/>
          </p:nvPr>
        </p:nvSpPr>
        <p:spPr>
          <a:xfrm>
            <a:off x="498750" y="143900"/>
            <a:ext cx="8438700" cy="141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Tools of DH</a:t>
            </a:r>
            <a:endParaRPr/>
          </a:p>
        </p:txBody>
      </p:sp>
      <p:sp>
        <p:nvSpPr>
          <p:cNvPr id="57" name="Google Shape;57;p13"/>
          <p:cNvSpPr txBox="1"/>
          <p:nvPr>
            <p:ph idx="4294967295" type="subTitle"/>
          </p:nvPr>
        </p:nvSpPr>
        <p:spPr>
          <a:xfrm>
            <a:off x="819750" y="1431675"/>
            <a:ext cx="3541800" cy="1020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000000"/>
                </a:solidFill>
              </a:rPr>
              <a:t>Filipa Calado</a:t>
            </a:r>
            <a:endParaRPr>
              <a:solidFill>
                <a:srgbClr val="000000"/>
              </a:solidFill>
            </a:endParaRPr>
          </a:p>
          <a:p>
            <a:pPr indent="0" lvl="0" marL="0" rtl="0" algn="l">
              <a:lnSpc>
                <a:spcPct val="100000"/>
              </a:lnSpc>
              <a:spcBef>
                <a:spcPts val="0"/>
              </a:spcBef>
              <a:spcAft>
                <a:spcPts val="0"/>
              </a:spcAft>
              <a:buNone/>
            </a:pPr>
            <a:r>
              <a:rPr lang="en" sz="1400">
                <a:solidFill>
                  <a:srgbClr val="000000"/>
                </a:solidFill>
              </a:rPr>
              <a:t>GC Digital Fellow</a:t>
            </a:r>
            <a:endParaRPr sz="1400">
              <a:solidFill>
                <a:srgbClr val="000000"/>
              </a:solidFill>
            </a:endParaRPr>
          </a:p>
          <a:p>
            <a:pPr indent="0" lvl="0" marL="0" rtl="0" algn="l">
              <a:lnSpc>
                <a:spcPct val="100000"/>
              </a:lnSpc>
              <a:spcBef>
                <a:spcPts val="0"/>
              </a:spcBef>
              <a:spcAft>
                <a:spcPts val="0"/>
              </a:spcAft>
              <a:buNone/>
            </a:pPr>
            <a:r>
              <a:rPr lang="en" sz="1400" u="sng">
                <a:solidFill>
                  <a:schemeClr val="hlink"/>
                </a:solidFill>
                <a:hlinkClick r:id="rId3"/>
              </a:rPr>
              <a:t>gofilipa@gmail.com</a:t>
            </a:r>
            <a:r>
              <a:rPr lang="en" sz="1400">
                <a:solidFill>
                  <a:srgbClr val="000000"/>
                </a:solidFill>
              </a:rPr>
              <a:t> </a:t>
            </a:r>
            <a:endParaRPr sz="1400">
              <a:solidFill>
                <a:srgbClr val="000000"/>
              </a:solidFill>
            </a:endParaRPr>
          </a:p>
          <a:p>
            <a:pPr indent="0" lvl="0" marL="0" rtl="0" algn="l">
              <a:lnSpc>
                <a:spcPct val="100000"/>
              </a:lnSpc>
              <a:spcBef>
                <a:spcPts val="0"/>
              </a:spcBef>
              <a:spcAft>
                <a:spcPts val="0"/>
              </a:spcAft>
              <a:buNone/>
            </a:pPr>
            <a:r>
              <a:rPr lang="en" sz="1400">
                <a:solidFill>
                  <a:srgbClr val="000000"/>
                </a:solidFill>
              </a:rPr>
              <a:t>@caladoscope</a:t>
            </a:r>
            <a:endParaRPr sz="1400">
              <a:solidFill>
                <a:srgbClr val="000000"/>
              </a:solidFill>
            </a:endParaRPr>
          </a:p>
          <a:p>
            <a:pPr indent="0" lvl="0" marL="0" rtl="0" algn="l">
              <a:lnSpc>
                <a:spcPct val="100000"/>
              </a:lnSpc>
              <a:spcBef>
                <a:spcPts val="0"/>
              </a:spcBef>
              <a:spcAft>
                <a:spcPts val="0"/>
              </a:spcAft>
              <a:buNone/>
            </a:pPr>
            <a:r>
              <a:t/>
            </a:r>
            <a:endParaRPr sz="1400">
              <a:solidFill>
                <a:srgbClr val="000000"/>
              </a:solidFill>
            </a:endParaRPr>
          </a:p>
          <a:p>
            <a:pPr indent="0" lvl="0" marL="0" rtl="0" algn="l">
              <a:lnSpc>
                <a:spcPct val="100000"/>
              </a:lnSpc>
              <a:spcBef>
                <a:spcPts val="0"/>
              </a:spcBef>
              <a:spcAft>
                <a:spcPts val="0"/>
              </a:spcAft>
              <a:buNone/>
            </a:pPr>
            <a:r>
              <a:rPr lang="en" sz="1800">
                <a:solidFill>
                  <a:srgbClr val="000000"/>
                </a:solidFill>
              </a:rPr>
              <a:t>Assisting: </a:t>
            </a:r>
            <a:r>
              <a:rPr lang="en">
                <a:solidFill>
                  <a:srgbClr val="000000"/>
                </a:solidFill>
              </a:rPr>
              <a:t>Rafael Portela</a:t>
            </a:r>
            <a:endParaRPr sz="1800">
              <a:solidFill>
                <a:srgbClr val="000000"/>
              </a:solidFill>
            </a:endParaRPr>
          </a:p>
          <a:p>
            <a:pPr indent="0" lvl="0" marL="0" rtl="0" algn="l">
              <a:lnSpc>
                <a:spcPct val="100000"/>
              </a:lnSpc>
              <a:spcBef>
                <a:spcPts val="0"/>
              </a:spcBef>
              <a:spcAft>
                <a:spcPts val="0"/>
              </a:spcAft>
              <a:buNone/>
            </a:pPr>
            <a:r>
              <a:rPr lang="en" sz="1400">
                <a:solidFill>
                  <a:srgbClr val="000000"/>
                </a:solidFill>
              </a:rPr>
              <a:t>GC Digital Fellow</a:t>
            </a:r>
            <a:endParaRPr sz="1400">
              <a:solidFill>
                <a:srgbClr val="000000"/>
              </a:solidFill>
            </a:endParaRPr>
          </a:p>
          <a:p>
            <a:pPr indent="0" lvl="0" marL="0" rtl="0" algn="l">
              <a:lnSpc>
                <a:spcPct val="100000"/>
              </a:lnSpc>
              <a:spcBef>
                <a:spcPts val="0"/>
              </a:spcBef>
              <a:spcAft>
                <a:spcPts val="0"/>
              </a:spcAft>
              <a:buNone/>
            </a:pPr>
            <a:r>
              <a:rPr lang="en" sz="1400" u="sng">
                <a:solidFill>
                  <a:schemeClr val="hlink"/>
                </a:solidFill>
                <a:hlinkClick r:id="rId4"/>
              </a:rPr>
              <a:t>rdavisportela@gradcenter.cuny.edu</a:t>
            </a:r>
            <a:r>
              <a:rPr lang="en" sz="1400">
                <a:solidFill>
                  <a:srgbClr val="000000"/>
                </a:solidFill>
              </a:rPr>
              <a:t> </a:t>
            </a:r>
            <a:endParaRPr sz="1400">
              <a:solidFill>
                <a:srgbClr val="000000"/>
              </a:solidFill>
            </a:endParaRPr>
          </a:p>
          <a:p>
            <a:pPr indent="0" lvl="0" marL="0" rtl="0" algn="l">
              <a:lnSpc>
                <a:spcPct val="100000"/>
              </a:lnSpc>
              <a:spcBef>
                <a:spcPts val="0"/>
              </a:spcBef>
              <a:spcAft>
                <a:spcPts val="0"/>
              </a:spcAft>
              <a:buNone/>
            </a:pPr>
            <a:r>
              <a:rPr lang="en" sz="1400">
                <a:solidFill>
                  <a:srgbClr val="000000"/>
                </a:solidFill>
              </a:rPr>
              <a:t> @davis_portela</a:t>
            </a:r>
            <a:endParaRPr sz="1800">
              <a:solidFill>
                <a:srgbClr val="000000"/>
              </a:solidFill>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sz="2400"/>
          </a:p>
        </p:txBody>
      </p:sp>
      <p:pic>
        <p:nvPicPr>
          <p:cNvPr id="58" name="Google Shape;58;p13"/>
          <p:cNvPicPr preferRelativeResize="0"/>
          <p:nvPr/>
        </p:nvPicPr>
        <p:blipFill>
          <a:blip r:embed="rId5">
            <a:alphaModFix/>
          </a:blip>
          <a:stretch>
            <a:fillRect/>
          </a:stretch>
        </p:blipFill>
        <p:spPr>
          <a:xfrm>
            <a:off x="6500400" y="3787150"/>
            <a:ext cx="990600" cy="933450"/>
          </a:xfrm>
          <a:prstGeom prst="rect">
            <a:avLst/>
          </a:prstGeom>
          <a:noFill/>
          <a:ln>
            <a:noFill/>
          </a:ln>
        </p:spPr>
      </p:pic>
      <p:pic>
        <p:nvPicPr>
          <p:cNvPr id="59" name="Google Shape;59;p13"/>
          <p:cNvPicPr preferRelativeResize="0"/>
          <p:nvPr/>
        </p:nvPicPr>
        <p:blipFill>
          <a:blip r:embed="rId6">
            <a:alphaModFix/>
          </a:blip>
          <a:stretch>
            <a:fillRect/>
          </a:stretch>
        </p:blipFill>
        <p:spPr>
          <a:xfrm>
            <a:off x="7856900" y="3512800"/>
            <a:ext cx="764125" cy="1207800"/>
          </a:xfrm>
          <a:prstGeom prst="rect">
            <a:avLst/>
          </a:prstGeom>
          <a:noFill/>
          <a:ln>
            <a:noFill/>
          </a:ln>
        </p:spPr>
      </p:pic>
      <p:sp>
        <p:nvSpPr>
          <p:cNvPr id="60" name="Google Shape;60;p13"/>
          <p:cNvSpPr txBox="1"/>
          <p:nvPr/>
        </p:nvSpPr>
        <p:spPr>
          <a:xfrm>
            <a:off x="4470850" y="1431675"/>
            <a:ext cx="4272300" cy="182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800">
                <a:solidFill>
                  <a:srgbClr val="FFFFFF"/>
                </a:solidFill>
              </a:rPr>
              <a:t>GO TO:</a:t>
            </a:r>
            <a:endParaRPr sz="1800">
              <a:solidFill>
                <a:srgbClr val="FFFFFF"/>
              </a:solidFill>
            </a:endParaRPr>
          </a:p>
          <a:p>
            <a:pPr indent="0" lvl="0" marL="0" rtl="0" algn="l">
              <a:spcBef>
                <a:spcPts val="0"/>
              </a:spcBef>
              <a:spcAft>
                <a:spcPts val="0"/>
              </a:spcAft>
              <a:buNone/>
            </a:pPr>
            <a:r>
              <a:rPr b="1" lang="en" sz="3600" u="sng">
                <a:solidFill>
                  <a:srgbClr val="FFFFFF"/>
                </a:solidFill>
                <a:highlight>
                  <a:srgbClr val="4A86E8"/>
                </a:highlight>
                <a:latin typeface="Verdana"/>
                <a:ea typeface="Verdana"/>
                <a:cs typeface="Verdana"/>
                <a:sym typeface="Verdana"/>
                <a:hlinkClick r:id="rId7">
                  <a:extLst>
                    <a:ext uri="{A12FA001-AC4F-418D-AE19-62706E023703}">
                      <ahyp:hlinkClr val="tx"/>
                    </a:ext>
                  </a:extLst>
                </a:hlinkClick>
              </a:rPr>
              <a:t>https://tinyurl.com/y8w2uo74</a:t>
            </a:r>
            <a:endParaRPr b="1" sz="3600">
              <a:solidFill>
                <a:srgbClr val="FFFFFF"/>
              </a:solidFill>
              <a:highlight>
                <a:srgbClr val="4A86E8"/>
              </a:highlight>
              <a:latin typeface="Verdana"/>
              <a:ea typeface="Verdana"/>
              <a:cs typeface="Verdana"/>
              <a:sym typeface="Verdana"/>
            </a:endParaRPr>
          </a:p>
          <a:p>
            <a:pPr indent="0" lvl="0" marL="0" rtl="0" algn="l">
              <a:spcBef>
                <a:spcPts val="0"/>
              </a:spcBef>
              <a:spcAft>
                <a:spcPts val="0"/>
              </a:spcAft>
              <a:buNone/>
            </a:pPr>
            <a:r>
              <a:t/>
            </a:r>
            <a:endParaRPr b="1" sz="3600">
              <a:highlight>
                <a:srgbClr val="4A86E8"/>
              </a:highlight>
              <a:latin typeface="Verdana"/>
              <a:ea typeface="Verdana"/>
              <a:cs typeface="Verdana"/>
              <a:sym typeface="Verdana"/>
            </a:endParaRPr>
          </a:p>
        </p:txBody>
      </p:sp>
      <p:sp>
        <p:nvSpPr>
          <p:cNvPr id="61" name="Google Shape;61;p13"/>
          <p:cNvSpPr txBox="1"/>
          <p:nvPr/>
        </p:nvSpPr>
        <p:spPr>
          <a:xfrm>
            <a:off x="819750" y="3700000"/>
            <a:ext cx="2153100" cy="102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Workshop slides adapted from </a:t>
            </a:r>
            <a:r>
              <a:rPr lang="en">
                <a:latin typeface="Proxima Nova"/>
                <a:ea typeface="Proxima Nova"/>
                <a:cs typeface="Proxima Nova"/>
                <a:sym typeface="Proxima Nova"/>
              </a:rPr>
              <a:t>Mary Catherine Kinniburgh</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@mckinniburgh</a:t>
            </a:r>
            <a:endParaRPr>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Make Your Account</a:t>
            </a:r>
            <a:endParaRPr>
              <a:solidFill>
                <a:srgbClr val="4A86E8"/>
              </a:solidFill>
            </a:endParaRPr>
          </a:p>
        </p:txBody>
      </p:sp>
      <p:pic>
        <p:nvPicPr>
          <p:cNvPr id="127" name="Google Shape;127;p22"/>
          <p:cNvPicPr preferRelativeResize="0"/>
          <p:nvPr/>
        </p:nvPicPr>
        <p:blipFill>
          <a:blip r:embed="rId3">
            <a:alphaModFix/>
          </a:blip>
          <a:stretch>
            <a:fillRect/>
          </a:stretch>
        </p:blipFill>
        <p:spPr>
          <a:xfrm>
            <a:off x="2782925" y="1313950"/>
            <a:ext cx="3751424" cy="31429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Enable the Extension</a:t>
            </a:r>
            <a:endParaRPr>
              <a:solidFill>
                <a:srgbClr val="4A86E8"/>
              </a:solidFill>
            </a:endParaRPr>
          </a:p>
        </p:txBody>
      </p:sp>
      <p:pic>
        <p:nvPicPr>
          <p:cNvPr id="133" name="Google Shape;133;p23"/>
          <p:cNvPicPr preferRelativeResize="0"/>
          <p:nvPr/>
        </p:nvPicPr>
        <p:blipFill>
          <a:blip r:embed="rId3">
            <a:alphaModFix/>
          </a:blip>
          <a:stretch>
            <a:fillRect/>
          </a:stretch>
        </p:blipFill>
        <p:spPr>
          <a:xfrm>
            <a:off x="1005125" y="1164800"/>
            <a:ext cx="2087150" cy="3731975"/>
          </a:xfrm>
          <a:prstGeom prst="rect">
            <a:avLst/>
          </a:prstGeom>
          <a:noFill/>
          <a:ln>
            <a:noFill/>
          </a:ln>
        </p:spPr>
      </p:pic>
      <p:pic>
        <p:nvPicPr>
          <p:cNvPr id="134" name="Google Shape;134;p23"/>
          <p:cNvPicPr preferRelativeResize="0"/>
          <p:nvPr/>
        </p:nvPicPr>
        <p:blipFill>
          <a:blip r:embed="rId4">
            <a:alphaModFix/>
          </a:blip>
          <a:stretch>
            <a:fillRect/>
          </a:stretch>
        </p:blipFill>
        <p:spPr>
          <a:xfrm>
            <a:off x="3240325" y="2288600"/>
            <a:ext cx="5034050" cy="1996375"/>
          </a:xfrm>
          <a:prstGeom prst="rect">
            <a:avLst/>
          </a:prstGeom>
          <a:noFill/>
          <a:ln>
            <a:noFill/>
          </a:ln>
        </p:spPr>
      </p:pic>
      <p:sp>
        <p:nvSpPr>
          <p:cNvPr id="135" name="Google Shape;135;p23"/>
          <p:cNvSpPr/>
          <p:nvPr/>
        </p:nvSpPr>
        <p:spPr>
          <a:xfrm>
            <a:off x="2269675" y="3087925"/>
            <a:ext cx="979800" cy="834600"/>
          </a:xfrm>
          <a:prstGeom prst="roundRect">
            <a:avLst>
              <a:gd fmla="val 16667" name="adj"/>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3"/>
          <p:cNvSpPr/>
          <p:nvPr/>
        </p:nvSpPr>
        <p:spPr>
          <a:xfrm>
            <a:off x="3240325" y="2870350"/>
            <a:ext cx="1768800" cy="417300"/>
          </a:xfrm>
          <a:prstGeom prst="roundRect">
            <a:avLst>
              <a:gd fmla="val 16667" name="adj"/>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3"/>
          <p:cNvSpPr txBox="1"/>
          <p:nvPr/>
        </p:nvSpPr>
        <p:spPr>
          <a:xfrm>
            <a:off x="3240325" y="1146625"/>
            <a:ext cx="4653600" cy="32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dk2"/>
                </a:solidFill>
                <a:latin typeface="Proxima Nova"/>
                <a:ea typeface="Proxima Nova"/>
                <a:cs typeface="Proxima Nova"/>
                <a:sym typeface="Proxima Nova"/>
              </a:rPr>
              <a:t>Go to the upper right hand corner of Firefox to “Add-ons,” or “Tools/More Tools”, then enable Zotero in “Extensions.”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Open Zotero</a:t>
            </a:r>
            <a:endParaRPr>
              <a:solidFill>
                <a:srgbClr val="4A86E8"/>
              </a:solidFill>
            </a:endParaRPr>
          </a:p>
        </p:txBody>
      </p:sp>
      <p:sp>
        <p:nvSpPr>
          <p:cNvPr id="143" name="Google Shape;143;p24"/>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First:</a:t>
            </a:r>
            <a:endParaRPr/>
          </a:p>
          <a:p>
            <a:pPr indent="0" lvl="0" marL="0" rtl="0" algn="l">
              <a:lnSpc>
                <a:spcPct val="100000"/>
              </a:lnSpc>
              <a:spcBef>
                <a:spcPts val="0"/>
              </a:spcBef>
              <a:spcAft>
                <a:spcPts val="0"/>
              </a:spcAft>
              <a:buNone/>
            </a:pPr>
            <a:r>
              <a:rPr lang="en"/>
              <a:t>It will be under your applications, and it should look like the window below: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spcBef>
                <a:spcPts val="0"/>
              </a:spcBef>
              <a:spcAft>
                <a:spcPts val="1600"/>
              </a:spcAft>
              <a:buNone/>
            </a:pPr>
            <a:r>
              <a:t/>
            </a:r>
            <a:endParaRPr/>
          </a:p>
        </p:txBody>
      </p:sp>
      <p:sp>
        <p:nvSpPr>
          <p:cNvPr id="144" name="Google Shape;144;p24"/>
          <p:cNvSpPr txBox="1"/>
          <p:nvPr>
            <p:ph idx="2" type="body"/>
          </p:nvPr>
        </p:nvSpPr>
        <p:spPr>
          <a:xfrm>
            <a:off x="4832400" y="107192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Second:</a:t>
            </a:r>
            <a:endParaRPr/>
          </a:p>
          <a:p>
            <a:pPr indent="0" lvl="0" marL="0" rtl="0" algn="l">
              <a:spcBef>
                <a:spcPts val="1600"/>
              </a:spcBef>
              <a:spcAft>
                <a:spcPts val="0"/>
              </a:spcAft>
              <a:buNone/>
            </a:pPr>
            <a:r>
              <a:rPr lang="en"/>
              <a:t>After you restart your browser, you will see the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button in the toolbar, which allows you to SAVE that webpage as a citation to Zotero. </a:t>
            </a:r>
            <a:endParaRPr/>
          </a:p>
        </p:txBody>
      </p:sp>
      <p:pic>
        <p:nvPicPr>
          <p:cNvPr id="145" name="Google Shape;145;p24"/>
          <p:cNvPicPr preferRelativeResize="0"/>
          <p:nvPr/>
        </p:nvPicPr>
        <p:blipFill>
          <a:blip r:embed="rId3">
            <a:alphaModFix/>
          </a:blip>
          <a:stretch>
            <a:fillRect/>
          </a:stretch>
        </p:blipFill>
        <p:spPr>
          <a:xfrm>
            <a:off x="4866250" y="4201225"/>
            <a:ext cx="3802475" cy="669025"/>
          </a:xfrm>
          <a:prstGeom prst="rect">
            <a:avLst/>
          </a:prstGeom>
          <a:noFill/>
          <a:ln>
            <a:noFill/>
          </a:ln>
        </p:spPr>
      </p:pic>
      <p:sp>
        <p:nvSpPr>
          <p:cNvPr id="146" name="Google Shape;146;p24"/>
          <p:cNvSpPr/>
          <p:nvPr/>
        </p:nvSpPr>
        <p:spPr>
          <a:xfrm>
            <a:off x="7865675" y="4245950"/>
            <a:ext cx="602400" cy="5055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7" name="Google Shape;147;p24"/>
          <p:cNvPicPr preferRelativeResize="0"/>
          <p:nvPr/>
        </p:nvPicPr>
        <p:blipFill>
          <a:blip r:embed="rId4">
            <a:alphaModFix/>
          </a:blip>
          <a:stretch>
            <a:fillRect/>
          </a:stretch>
        </p:blipFill>
        <p:spPr>
          <a:xfrm>
            <a:off x="5102525" y="2058500"/>
            <a:ext cx="800100" cy="723900"/>
          </a:xfrm>
          <a:prstGeom prst="rect">
            <a:avLst/>
          </a:prstGeom>
          <a:noFill/>
          <a:ln>
            <a:noFill/>
          </a:ln>
        </p:spPr>
      </p:pic>
      <p:cxnSp>
        <p:nvCxnSpPr>
          <p:cNvPr id="148" name="Google Shape;148;p24"/>
          <p:cNvCxnSpPr/>
          <p:nvPr/>
        </p:nvCxnSpPr>
        <p:spPr>
          <a:xfrm>
            <a:off x="6630575" y="3507625"/>
            <a:ext cx="1235100" cy="693600"/>
          </a:xfrm>
          <a:prstGeom prst="straightConnector1">
            <a:avLst/>
          </a:prstGeom>
          <a:noFill/>
          <a:ln cap="flat" cmpd="sng" w="76200">
            <a:solidFill>
              <a:srgbClr val="FF0000"/>
            </a:solidFill>
            <a:prstDash val="solid"/>
            <a:round/>
            <a:headEnd len="med" w="med" type="none"/>
            <a:tailEnd len="med" w="med" type="triangle"/>
          </a:ln>
        </p:spPr>
      </p:cxnSp>
      <p:pic>
        <p:nvPicPr>
          <p:cNvPr id="149" name="Google Shape;149;p24"/>
          <p:cNvPicPr preferRelativeResize="0"/>
          <p:nvPr/>
        </p:nvPicPr>
        <p:blipFill>
          <a:blip r:embed="rId5">
            <a:alphaModFix/>
          </a:blip>
          <a:stretch>
            <a:fillRect/>
          </a:stretch>
        </p:blipFill>
        <p:spPr>
          <a:xfrm>
            <a:off x="140763" y="1938800"/>
            <a:ext cx="4341776" cy="2693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txBox="1"/>
          <p:nvPr>
            <p:ph type="title"/>
          </p:nvPr>
        </p:nvSpPr>
        <p:spPr>
          <a:xfrm>
            <a:off x="311700" y="2722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Sync Your Account</a:t>
            </a:r>
            <a:endParaRPr>
              <a:solidFill>
                <a:srgbClr val="4A86E8"/>
              </a:solidFill>
            </a:endParaRPr>
          </a:p>
        </p:txBody>
      </p:sp>
      <p:sp>
        <p:nvSpPr>
          <p:cNvPr id="155" name="Google Shape;155;p25"/>
          <p:cNvSpPr txBox="1"/>
          <p:nvPr/>
        </p:nvSpPr>
        <p:spPr>
          <a:xfrm>
            <a:off x="5222300" y="896375"/>
            <a:ext cx="3169800" cy="37641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2"/>
              </a:buClr>
              <a:buSzPts val="1400"/>
              <a:buFont typeface="Proxima Nova"/>
              <a:buAutoNum type="arabicPeriod"/>
            </a:pPr>
            <a:r>
              <a:rPr lang="en">
                <a:solidFill>
                  <a:schemeClr val="dk2"/>
                </a:solidFill>
                <a:latin typeface="Proxima Nova"/>
                <a:ea typeface="Proxima Nova"/>
                <a:cs typeface="Proxima Nova"/>
                <a:sym typeface="Proxima Nova"/>
              </a:rPr>
              <a:t>Click on “Preferences” under File when Zotero is open.</a:t>
            </a:r>
            <a:endParaRPr>
              <a:solidFill>
                <a:schemeClr val="dk2"/>
              </a:solidFill>
              <a:latin typeface="Proxima Nova"/>
              <a:ea typeface="Proxima Nova"/>
              <a:cs typeface="Proxima Nova"/>
              <a:sym typeface="Proxima Nova"/>
            </a:endParaRPr>
          </a:p>
          <a:p>
            <a:pPr indent="-317500" lvl="0" marL="457200" rtl="0" algn="l">
              <a:lnSpc>
                <a:spcPct val="115000"/>
              </a:lnSpc>
              <a:spcBef>
                <a:spcPts val="1000"/>
              </a:spcBef>
              <a:spcAft>
                <a:spcPts val="0"/>
              </a:spcAft>
              <a:buClr>
                <a:schemeClr val="dk2"/>
              </a:buClr>
              <a:buSzPts val="1400"/>
              <a:buFont typeface="Proxima Nova"/>
              <a:buAutoNum type="arabicPeriod"/>
            </a:pPr>
            <a:r>
              <a:rPr lang="en">
                <a:solidFill>
                  <a:schemeClr val="dk2"/>
                </a:solidFill>
                <a:latin typeface="Proxima Nova"/>
                <a:ea typeface="Proxima Nova"/>
                <a:cs typeface="Proxima Nova"/>
                <a:sym typeface="Proxima Nova"/>
              </a:rPr>
              <a:t>Go to the “Sync” tab.</a:t>
            </a:r>
            <a:endParaRPr>
              <a:solidFill>
                <a:schemeClr val="dk2"/>
              </a:solidFill>
              <a:latin typeface="Proxima Nova"/>
              <a:ea typeface="Proxima Nova"/>
              <a:cs typeface="Proxima Nova"/>
              <a:sym typeface="Proxima Nova"/>
            </a:endParaRPr>
          </a:p>
          <a:p>
            <a:pPr indent="-317500" lvl="0" marL="457200" rtl="0" algn="l">
              <a:lnSpc>
                <a:spcPct val="115000"/>
              </a:lnSpc>
              <a:spcBef>
                <a:spcPts val="1000"/>
              </a:spcBef>
              <a:spcAft>
                <a:spcPts val="0"/>
              </a:spcAft>
              <a:buClr>
                <a:schemeClr val="dk2"/>
              </a:buClr>
              <a:buSzPts val="1400"/>
              <a:buFont typeface="Proxima Nova"/>
              <a:buAutoNum type="arabicPeriod"/>
            </a:pPr>
            <a:r>
              <a:rPr lang="en">
                <a:solidFill>
                  <a:schemeClr val="dk2"/>
                </a:solidFill>
                <a:latin typeface="Proxima Nova"/>
                <a:ea typeface="Proxima Nova"/>
                <a:cs typeface="Proxima Nova"/>
                <a:sym typeface="Proxima Nova"/>
              </a:rPr>
              <a:t>Fill in the info for the account you just made on Zotero, and close window.</a:t>
            </a:r>
            <a:endParaRPr>
              <a:solidFill>
                <a:schemeClr val="dk2"/>
              </a:solidFill>
              <a:latin typeface="Proxima Nova"/>
              <a:ea typeface="Proxima Nova"/>
              <a:cs typeface="Proxima Nova"/>
              <a:sym typeface="Proxima Nova"/>
            </a:endParaRPr>
          </a:p>
          <a:p>
            <a:pPr indent="0" lvl="0" marL="0" rtl="0" algn="l">
              <a:lnSpc>
                <a:spcPct val="115000"/>
              </a:lnSpc>
              <a:spcBef>
                <a:spcPts val="1000"/>
              </a:spcBef>
              <a:spcAft>
                <a:spcPts val="0"/>
              </a:spcAft>
              <a:buNone/>
            </a:pPr>
            <a:r>
              <a:rPr b="1" lang="en">
                <a:solidFill>
                  <a:srgbClr val="4A86E8"/>
                </a:solidFill>
                <a:latin typeface="Proxima Nova"/>
                <a:ea typeface="Proxima Nova"/>
                <a:cs typeface="Proxima Nova"/>
                <a:sym typeface="Proxima Nova"/>
              </a:rPr>
              <a:t>Now you’re ready to cite! Icons will appear in browser, click to add them to your library.</a:t>
            </a:r>
            <a:endParaRPr b="1">
              <a:solidFill>
                <a:srgbClr val="4A86E8"/>
              </a:solidFill>
            </a:endParaRPr>
          </a:p>
          <a:p>
            <a:pPr indent="0" lvl="0" marL="0" rtl="0" algn="l">
              <a:lnSpc>
                <a:spcPct val="115000"/>
              </a:lnSpc>
              <a:spcBef>
                <a:spcPts val="1600"/>
              </a:spcBef>
              <a:spcAft>
                <a:spcPts val="1600"/>
              </a:spcAft>
              <a:buNone/>
            </a:pPr>
            <a:r>
              <a:t/>
            </a:r>
            <a:endParaRPr>
              <a:solidFill>
                <a:schemeClr val="dk2"/>
              </a:solidFill>
              <a:latin typeface="Proxima Nova"/>
              <a:ea typeface="Proxima Nova"/>
              <a:cs typeface="Proxima Nova"/>
              <a:sym typeface="Proxima Nova"/>
            </a:endParaRPr>
          </a:p>
        </p:txBody>
      </p:sp>
      <p:pic>
        <p:nvPicPr>
          <p:cNvPr id="156" name="Google Shape;156;p25"/>
          <p:cNvPicPr preferRelativeResize="0"/>
          <p:nvPr/>
        </p:nvPicPr>
        <p:blipFill>
          <a:blip r:embed="rId3">
            <a:alphaModFix/>
          </a:blip>
          <a:stretch>
            <a:fillRect/>
          </a:stretch>
        </p:blipFill>
        <p:spPr>
          <a:xfrm>
            <a:off x="169350" y="896375"/>
            <a:ext cx="4678050" cy="4191101"/>
          </a:xfrm>
          <a:prstGeom prst="rect">
            <a:avLst/>
          </a:prstGeom>
          <a:noFill/>
          <a:ln>
            <a:noFill/>
          </a:ln>
        </p:spPr>
      </p:pic>
      <p:sp>
        <p:nvSpPr>
          <p:cNvPr id="157" name="Google Shape;157;p25"/>
          <p:cNvSpPr/>
          <p:nvPr/>
        </p:nvSpPr>
        <p:spPr>
          <a:xfrm>
            <a:off x="404775" y="2125025"/>
            <a:ext cx="2386800" cy="13068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6"/>
          <p:cNvSpPr txBox="1"/>
          <p:nvPr>
            <p:ph idx="1" type="body"/>
          </p:nvPr>
        </p:nvSpPr>
        <p:spPr>
          <a:xfrm>
            <a:off x="1572600" y="2125350"/>
            <a:ext cx="59988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4A86E8"/>
                </a:solidFill>
              </a:rPr>
              <a:t>Okay, ready?</a:t>
            </a:r>
            <a:endParaRPr sz="3000">
              <a:solidFill>
                <a:srgbClr val="4A86E8"/>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How are you going to get your data?</a:t>
            </a:r>
            <a:endParaRPr>
              <a:solidFill>
                <a:srgbClr val="4A86E8"/>
              </a:solidFill>
            </a:endParaRPr>
          </a:p>
        </p:txBody>
      </p:sp>
      <p:sp>
        <p:nvSpPr>
          <p:cNvPr id="168" name="Google Shape;168;p27"/>
          <p:cNvSpPr txBox="1"/>
          <p:nvPr>
            <p:ph idx="1" type="body"/>
          </p:nvPr>
        </p:nvSpPr>
        <p:spPr>
          <a:xfrm>
            <a:off x="4212075" y="1271025"/>
            <a:ext cx="4205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Where to f</a:t>
            </a:r>
            <a:r>
              <a:rPr b="1" lang="en"/>
              <a:t>ind it?</a:t>
            </a:r>
            <a:endParaRPr b="1"/>
          </a:p>
          <a:p>
            <a:pPr indent="-317500" lvl="0" marL="457200" rtl="0" algn="l">
              <a:spcBef>
                <a:spcPts val="1600"/>
              </a:spcBef>
              <a:spcAft>
                <a:spcPts val="0"/>
              </a:spcAft>
              <a:buSzPts val="1400"/>
              <a:buChar char="➔"/>
            </a:pPr>
            <a:r>
              <a:rPr lang="en"/>
              <a:t>o</a:t>
            </a:r>
            <a:r>
              <a:rPr lang="en"/>
              <a:t>nline </a:t>
            </a:r>
            <a:r>
              <a:rPr lang="en"/>
              <a:t>databases</a:t>
            </a:r>
            <a:endParaRPr/>
          </a:p>
          <a:p>
            <a:pPr indent="-304800" lvl="1" marL="914400" rtl="0" algn="l">
              <a:spcBef>
                <a:spcPts val="1000"/>
              </a:spcBef>
              <a:spcAft>
                <a:spcPts val="0"/>
              </a:spcAft>
              <a:buSzPts val="1200"/>
              <a:buChar char="◆"/>
            </a:pPr>
            <a:r>
              <a:rPr lang="en" u="sng">
                <a:solidFill>
                  <a:schemeClr val="hlink"/>
                </a:solidFill>
                <a:hlinkClick r:id="rId3"/>
              </a:rPr>
              <a:t>NYC Open Data</a:t>
            </a:r>
            <a:r>
              <a:rPr lang="en"/>
              <a:t> (can visualize here too!)</a:t>
            </a:r>
            <a:endParaRPr/>
          </a:p>
          <a:p>
            <a:pPr indent="-304800" lvl="1" marL="914400" rtl="0" algn="l">
              <a:spcBef>
                <a:spcPts val="1000"/>
              </a:spcBef>
              <a:spcAft>
                <a:spcPts val="0"/>
              </a:spcAft>
              <a:buSzPts val="1200"/>
              <a:buChar char="◆"/>
            </a:pPr>
            <a:r>
              <a:rPr lang="en" u="sng">
                <a:solidFill>
                  <a:schemeClr val="accent5"/>
                </a:solidFill>
                <a:hlinkClick r:id="rId4">
                  <a:extLst>
                    <a:ext uri="{A12FA001-AC4F-418D-AE19-62706E023703}">
                      <ahyp:hlinkClr val="tx"/>
                    </a:ext>
                  </a:extLst>
                </a:hlinkClick>
              </a:rPr>
              <a:t>DPLA (Digital Public Library of America)</a:t>
            </a:r>
            <a:endParaRPr/>
          </a:p>
          <a:p>
            <a:pPr indent="-304800" lvl="1" marL="914400" rtl="0" algn="l">
              <a:spcBef>
                <a:spcPts val="1000"/>
              </a:spcBef>
              <a:spcAft>
                <a:spcPts val="0"/>
              </a:spcAft>
              <a:buSzPts val="1200"/>
              <a:buChar char="◆"/>
            </a:pPr>
            <a:r>
              <a:rPr lang="en" u="sng">
                <a:solidFill>
                  <a:schemeClr val="hlink"/>
                </a:solidFill>
                <a:hlinkClick r:id="rId5"/>
              </a:rPr>
              <a:t>HathiTrust Digital Datasets</a:t>
            </a:r>
            <a:endParaRPr/>
          </a:p>
          <a:p>
            <a:pPr indent="-317500" lvl="0" marL="457200" rtl="0" algn="l">
              <a:spcBef>
                <a:spcPts val="1000"/>
              </a:spcBef>
              <a:spcAft>
                <a:spcPts val="0"/>
              </a:spcAft>
              <a:buSzPts val="1400"/>
              <a:buChar char="➔"/>
            </a:pPr>
            <a:r>
              <a:rPr lang="en"/>
              <a:t>institutional repository/collection</a:t>
            </a:r>
            <a:endParaRPr/>
          </a:p>
          <a:p>
            <a:pPr indent="-304800" lvl="1" marL="914400" rtl="0" algn="l">
              <a:spcBef>
                <a:spcPts val="1000"/>
              </a:spcBef>
              <a:spcAft>
                <a:spcPts val="0"/>
              </a:spcAft>
              <a:buSzPts val="1200"/>
              <a:buChar char="◆"/>
            </a:pPr>
            <a:r>
              <a:rPr lang="en" u="sng">
                <a:solidFill>
                  <a:schemeClr val="hlink"/>
                </a:solidFill>
                <a:hlinkClick r:id="rId6"/>
              </a:rPr>
              <a:t>NYPL Digital Collections</a:t>
            </a:r>
            <a:endParaRPr/>
          </a:p>
          <a:p>
            <a:pPr indent="-317500" lvl="0" marL="457200" rtl="0" algn="l">
              <a:spcBef>
                <a:spcPts val="1000"/>
              </a:spcBef>
              <a:spcAft>
                <a:spcPts val="1000"/>
              </a:spcAft>
              <a:buSzPts val="1400"/>
              <a:buChar char="➔"/>
            </a:pPr>
            <a:r>
              <a:rPr lang="en"/>
              <a:t>other suggestions? </a:t>
            </a:r>
            <a:endParaRPr/>
          </a:p>
        </p:txBody>
      </p:sp>
      <p:sp>
        <p:nvSpPr>
          <p:cNvPr id="169" name="Google Shape;169;p27"/>
          <p:cNvSpPr txBox="1"/>
          <p:nvPr/>
        </p:nvSpPr>
        <p:spPr>
          <a:xfrm>
            <a:off x="406050" y="1110275"/>
            <a:ext cx="3000000" cy="300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b="1">
              <a:solidFill>
                <a:schemeClr val="dk2"/>
              </a:solidFill>
              <a:latin typeface="Proxima Nova"/>
              <a:ea typeface="Proxima Nova"/>
              <a:cs typeface="Proxima Nova"/>
              <a:sym typeface="Proxima Nova"/>
            </a:endParaRPr>
          </a:p>
          <a:p>
            <a:pPr indent="0" lvl="0" marL="0" rtl="0" algn="l">
              <a:lnSpc>
                <a:spcPct val="115000"/>
              </a:lnSpc>
              <a:spcBef>
                <a:spcPts val="1600"/>
              </a:spcBef>
              <a:spcAft>
                <a:spcPts val="0"/>
              </a:spcAft>
              <a:buNone/>
            </a:pPr>
            <a:r>
              <a:rPr b="1" lang="en">
                <a:solidFill>
                  <a:schemeClr val="dk2"/>
                </a:solidFill>
                <a:latin typeface="Proxima Nova"/>
                <a:ea typeface="Proxima Nova"/>
                <a:cs typeface="Proxima Nova"/>
                <a:sym typeface="Proxima Nova"/>
              </a:rPr>
              <a:t>What kind of data? </a:t>
            </a:r>
            <a:endParaRPr sz="1800">
              <a:solidFill>
                <a:schemeClr val="dk2"/>
              </a:solidFill>
              <a:latin typeface="Proxima Nova"/>
              <a:ea typeface="Proxima Nova"/>
              <a:cs typeface="Proxima Nova"/>
              <a:sym typeface="Proxima Nova"/>
            </a:endParaRPr>
          </a:p>
          <a:p>
            <a:pPr indent="-342900" lvl="0" marL="457200" rtl="0" algn="l">
              <a:spcBef>
                <a:spcPts val="1600"/>
              </a:spcBef>
              <a:spcAft>
                <a:spcPts val="0"/>
              </a:spcAft>
              <a:buClr>
                <a:schemeClr val="dk2"/>
              </a:buClr>
              <a:buSzPts val="1800"/>
              <a:buFont typeface="Proxima Nova"/>
              <a:buChar char="➔"/>
            </a:pPr>
            <a:r>
              <a:rPr lang="en" sz="1800">
                <a:solidFill>
                  <a:schemeClr val="dk2"/>
                </a:solidFill>
                <a:latin typeface="Proxima Nova"/>
                <a:ea typeface="Proxima Nova"/>
                <a:cs typeface="Proxima Nova"/>
                <a:sym typeface="Proxima Nova"/>
              </a:rPr>
              <a:t>Audio / Visual</a:t>
            </a:r>
            <a:endParaRPr sz="1800">
              <a:solidFill>
                <a:schemeClr val="dk2"/>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2"/>
              </a:solidFill>
              <a:latin typeface="Proxima Nova"/>
              <a:ea typeface="Proxima Nova"/>
              <a:cs typeface="Proxima Nova"/>
              <a:sym typeface="Proxima Nova"/>
            </a:endParaRPr>
          </a:p>
          <a:p>
            <a:pPr indent="-342900" lvl="0" marL="457200" rtl="0" algn="l">
              <a:spcBef>
                <a:spcPts val="0"/>
              </a:spcBef>
              <a:spcAft>
                <a:spcPts val="0"/>
              </a:spcAft>
              <a:buClr>
                <a:schemeClr val="dk2"/>
              </a:buClr>
              <a:buSzPts val="1800"/>
              <a:buFont typeface="Proxima Nova"/>
              <a:buChar char="➔"/>
            </a:pPr>
            <a:r>
              <a:rPr lang="en" sz="1800">
                <a:solidFill>
                  <a:schemeClr val="dk2"/>
                </a:solidFill>
                <a:latin typeface="Proxima Nova"/>
                <a:ea typeface="Proxima Nova"/>
                <a:cs typeface="Proxima Nova"/>
                <a:sym typeface="Proxima Nova"/>
              </a:rPr>
              <a:t>Web Scraping</a:t>
            </a:r>
            <a:endParaRPr b="1" sz="1800">
              <a:solidFill>
                <a:schemeClr val="dk2"/>
              </a:solidFill>
              <a:latin typeface="Proxima Nova"/>
              <a:ea typeface="Proxima Nova"/>
              <a:cs typeface="Proxima Nova"/>
              <a:sym typeface="Proxima Nova"/>
            </a:endParaRPr>
          </a:p>
          <a:p>
            <a:pPr indent="0" lvl="0" marL="0" rtl="0" algn="l">
              <a:spcBef>
                <a:spcPts val="0"/>
              </a:spcBef>
              <a:spcAft>
                <a:spcPts val="0"/>
              </a:spcAft>
              <a:buNone/>
            </a:pPr>
            <a:r>
              <a:t/>
            </a:r>
            <a:endParaRPr b="1" sz="1800">
              <a:solidFill>
                <a:schemeClr val="dk2"/>
              </a:solidFill>
              <a:latin typeface="Proxima Nova"/>
              <a:ea typeface="Proxima Nova"/>
              <a:cs typeface="Proxima Nova"/>
              <a:sym typeface="Proxima Nova"/>
            </a:endParaRPr>
          </a:p>
          <a:p>
            <a:pPr indent="-342900" lvl="0" marL="457200" rtl="0" algn="l">
              <a:spcBef>
                <a:spcPts val="0"/>
              </a:spcBef>
              <a:spcAft>
                <a:spcPts val="0"/>
              </a:spcAft>
              <a:buClr>
                <a:schemeClr val="dk2"/>
              </a:buClr>
              <a:buSzPts val="1800"/>
              <a:buFont typeface="Proxima Nova"/>
              <a:buChar char="➔"/>
            </a:pPr>
            <a:r>
              <a:rPr lang="en" sz="1800">
                <a:solidFill>
                  <a:schemeClr val="dk2"/>
                </a:solidFill>
                <a:latin typeface="Proxima Nova"/>
                <a:ea typeface="Proxima Nova"/>
                <a:cs typeface="Proxima Nova"/>
                <a:sym typeface="Proxima Nova"/>
              </a:rPr>
              <a:t>Text Analysis</a:t>
            </a:r>
            <a:endParaRPr sz="1800">
              <a:solidFill>
                <a:schemeClr val="dk2"/>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2"/>
              </a:solidFill>
              <a:latin typeface="Proxima Nova"/>
              <a:ea typeface="Proxima Nova"/>
              <a:cs typeface="Proxima Nova"/>
              <a:sym typeface="Proxima Nova"/>
            </a:endParaRPr>
          </a:p>
          <a:p>
            <a:pPr indent="-342900" lvl="0" marL="457200" rtl="0" algn="l">
              <a:spcBef>
                <a:spcPts val="0"/>
              </a:spcBef>
              <a:spcAft>
                <a:spcPts val="0"/>
              </a:spcAft>
              <a:buClr>
                <a:schemeClr val="dk2"/>
              </a:buClr>
              <a:buSzPts val="1800"/>
              <a:buFont typeface="Proxima Nova"/>
              <a:buChar char="➔"/>
            </a:pPr>
            <a:r>
              <a:rPr lang="en" sz="1800">
                <a:solidFill>
                  <a:schemeClr val="dk2"/>
                </a:solidFill>
                <a:latin typeface="Proxima Nova"/>
                <a:ea typeface="Proxima Nova"/>
                <a:cs typeface="Proxima Nova"/>
                <a:sym typeface="Proxima Nova"/>
              </a:rPr>
              <a:t>Text Encoding</a:t>
            </a:r>
            <a:endParaRPr sz="1800">
              <a:solidFill>
                <a:schemeClr val="dk2"/>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2"/>
              </a:solidFill>
              <a:latin typeface="Proxima Nova"/>
              <a:ea typeface="Proxima Nova"/>
              <a:cs typeface="Proxima Nova"/>
              <a:sym typeface="Proxima Nova"/>
            </a:endParaRPr>
          </a:p>
          <a:p>
            <a:pPr indent="-342900" lvl="0" marL="457200" rtl="0" algn="l">
              <a:spcBef>
                <a:spcPts val="0"/>
              </a:spcBef>
              <a:spcAft>
                <a:spcPts val="0"/>
              </a:spcAft>
              <a:buClr>
                <a:schemeClr val="dk2"/>
              </a:buClr>
              <a:buSzPts val="1800"/>
              <a:buFont typeface="Proxima Nova"/>
              <a:buChar char="➔"/>
            </a:pPr>
            <a:r>
              <a:rPr lang="en" sz="1800">
                <a:solidFill>
                  <a:schemeClr val="dk2"/>
                </a:solidFill>
                <a:latin typeface="Proxima Nova"/>
                <a:ea typeface="Proxima Nova"/>
                <a:cs typeface="Proxima Nova"/>
                <a:sym typeface="Proxima Nova"/>
              </a:rPr>
              <a:t>Geocoding</a:t>
            </a:r>
            <a:endParaRPr sz="1800">
              <a:solidFill>
                <a:schemeClr val="dk2"/>
              </a:solidFill>
              <a:latin typeface="Proxima Nova"/>
              <a:ea typeface="Proxima Nova"/>
              <a:cs typeface="Proxima Nova"/>
              <a:sym typeface="Proxima Nov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Capturing it with: Audio / Visual</a:t>
            </a:r>
            <a:endParaRPr>
              <a:solidFill>
                <a:srgbClr val="4A86E8"/>
              </a:solidFill>
            </a:endParaRPr>
          </a:p>
        </p:txBody>
      </p:sp>
      <p:sp>
        <p:nvSpPr>
          <p:cNvPr id="175" name="Google Shape;175;p28"/>
          <p:cNvSpPr txBox="1"/>
          <p:nvPr>
            <p:ph idx="1" type="body"/>
          </p:nvPr>
        </p:nvSpPr>
        <p:spPr>
          <a:xfrm>
            <a:off x="311700" y="1152475"/>
            <a:ext cx="4268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Also: </a:t>
            </a:r>
            <a:r>
              <a:rPr b="1" lang="en">
                <a:solidFill>
                  <a:srgbClr val="4A86E8"/>
                </a:solidFill>
              </a:rPr>
              <a:t>Take a picture // make a recording // parsing</a:t>
            </a:r>
            <a:endParaRPr b="1">
              <a:solidFill>
                <a:srgbClr val="4A86E8"/>
              </a:solidFill>
            </a:endParaRPr>
          </a:p>
          <a:p>
            <a:pPr indent="0" lvl="0" marL="0" rtl="0" algn="l">
              <a:spcBef>
                <a:spcPts val="1600"/>
              </a:spcBef>
              <a:spcAft>
                <a:spcPts val="0"/>
              </a:spcAft>
              <a:buNone/>
            </a:pPr>
            <a:r>
              <a:rPr lang="en"/>
              <a:t>uses hardware, software, or even programming language to produce audio or visual content, </a:t>
            </a:r>
            <a:r>
              <a:rPr b="1" lang="en"/>
              <a:t>OR </a:t>
            </a:r>
            <a:r>
              <a:rPr lang="en"/>
              <a:t>uses software or programming language to parse audio or visual content into data.</a:t>
            </a:r>
            <a:endParaRPr/>
          </a:p>
          <a:p>
            <a:pPr indent="-317500" lvl="0" marL="457200" rtl="0" algn="l">
              <a:spcBef>
                <a:spcPts val="1600"/>
              </a:spcBef>
              <a:spcAft>
                <a:spcPts val="0"/>
              </a:spcAft>
              <a:buClr>
                <a:schemeClr val="accent5"/>
              </a:buClr>
              <a:buSzPts val="1400"/>
              <a:buChar char="➔"/>
            </a:pPr>
            <a:r>
              <a:rPr lang="en" u="sng">
                <a:solidFill>
                  <a:schemeClr val="accent5"/>
                </a:solidFill>
                <a:hlinkClick r:id="rId3">
                  <a:extLst>
                    <a:ext uri="{A12FA001-AC4F-418D-AE19-62706E023703}">
                      <ahyp:hlinkClr val="tx"/>
                    </a:ext>
                  </a:extLst>
                </a:hlinkClick>
              </a:rPr>
              <a:t>Kelsey Chatlosh’s blog post</a:t>
            </a:r>
            <a:r>
              <a:rPr lang="en">
                <a:solidFill>
                  <a:schemeClr val="accent5"/>
                </a:solidFill>
              </a:rPr>
              <a:t> about her GCDI workshop on “Sound”</a:t>
            </a:r>
            <a:endParaRPr>
              <a:solidFill>
                <a:schemeClr val="accent5"/>
              </a:solidFill>
            </a:endParaRPr>
          </a:p>
          <a:p>
            <a:pPr indent="0" lvl="0" marL="0" rtl="0" algn="l">
              <a:spcBef>
                <a:spcPts val="1600"/>
              </a:spcBef>
              <a:spcAft>
                <a:spcPts val="1600"/>
              </a:spcAft>
              <a:buNone/>
            </a:pPr>
            <a:r>
              <a:t/>
            </a:r>
            <a:endParaRPr/>
          </a:p>
        </p:txBody>
      </p:sp>
      <p:sp>
        <p:nvSpPr>
          <p:cNvPr id="176" name="Google Shape;176;p28"/>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b="1" lang="en"/>
              <a:t>Tools and Methods:</a:t>
            </a:r>
            <a:endParaRPr b="1">
              <a:solidFill>
                <a:schemeClr val="accent2"/>
              </a:solidFill>
            </a:endParaRPr>
          </a:p>
          <a:p>
            <a:pPr indent="-317500" lvl="0" marL="457200" rtl="0" algn="l">
              <a:lnSpc>
                <a:spcPct val="150000"/>
              </a:lnSpc>
              <a:spcBef>
                <a:spcPts val="1600"/>
              </a:spcBef>
              <a:spcAft>
                <a:spcPts val="0"/>
              </a:spcAft>
              <a:buClr>
                <a:schemeClr val="accent2"/>
              </a:buClr>
              <a:buSzPts val="1400"/>
              <a:buChar char="➔"/>
            </a:pPr>
            <a:r>
              <a:rPr b="1" lang="en">
                <a:solidFill>
                  <a:schemeClr val="accent2"/>
                </a:solidFill>
              </a:rPr>
              <a:t>Downloading/Scanning Photographs</a:t>
            </a:r>
            <a:endParaRPr b="1">
              <a:solidFill>
                <a:schemeClr val="accent2"/>
              </a:solidFill>
            </a:endParaRPr>
          </a:p>
          <a:p>
            <a:pPr indent="-304800" lvl="1" marL="914400" rtl="0" algn="l">
              <a:lnSpc>
                <a:spcPct val="150000"/>
              </a:lnSpc>
              <a:spcBef>
                <a:spcPts val="0"/>
              </a:spcBef>
              <a:spcAft>
                <a:spcPts val="0"/>
              </a:spcAft>
              <a:buClr>
                <a:schemeClr val="accent2"/>
              </a:buClr>
              <a:buSzPts val="1200"/>
              <a:buChar char="◆"/>
            </a:pPr>
            <a:r>
              <a:rPr b="1" lang="en">
                <a:solidFill>
                  <a:schemeClr val="accent2"/>
                </a:solidFill>
              </a:rPr>
              <a:t>to gather/produce digital images of analogue/digital content. See </a:t>
            </a:r>
            <a:r>
              <a:rPr b="1" lang="en" u="sng">
                <a:solidFill>
                  <a:schemeClr val="hlink"/>
                </a:solidFill>
                <a:hlinkClick r:id="rId4"/>
              </a:rPr>
              <a:t>GIMP</a:t>
            </a:r>
            <a:r>
              <a:rPr b="1" lang="en">
                <a:solidFill>
                  <a:schemeClr val="accent2"/>
                </a:solidFill>
              </a:rPr>
              <a:t> for photo editing. </a:t>
            </a:r>
            <a:endParaRPr b="1">
              <a:solidFill>
                <a:schemeClr val="accent2"/>
              </a:solidFill>
            </a:endParaRPr>
          </a:p>
          <a:p>
            <a:pPr indent="-317500" lvl="0" marL="457200" rtl="0" algn="l">
              <a:lnSpc>
                <a:spcPct val="150000"/>
              </a:lnSpc>
              <a:spcBef>
                <a:spcPts val="0"/>
              </a:spcBef>
              <a:spcAft>
                <a:spcPts val="0"/>
              </a:spcAft>
              <a:buClr>
                <a:schemeClr val="accent2"/>
              </a:buClr>
              <a:buSzPts val="1400"/>
              <a:buChar char="➔"/>
            </a:pPr>
            <a:r>
              <a:rPr b="1" lang="en">
                <a:solidFill>
                  <a:schemeClr val="accent2"/>
                </a:solidFill>
              </a:rPr>
              <a:t>Sound Recording and Analysis</a:t>
            </a:r>
            <a:endParaRPr b="1">
              <a:solidFill>
                <a:schemeClr val="accent2"/>
              </a:solidFill>
            </a:endParaRPr>
          </a:p>
          <a:p>
            <a:pPr indent="-304800" lvl="1" marL="914400" rtl="0" algn="l">
              <a:lnSpc>
                <a:spcPct val="150000"/>
              </a:lnSpc>
              <a:spcBef>
                <a:spcPts val="0"/>
              </a:spcBef>
              <a:spcAft>
                <a:spcPts val="0"/>
              </a:spcAft>
              <a:buClr>
                <a:schemeClr val="accent2"/>
              </a:buClr>
              <a:buSzPts val="1200"/>
              <a:buChar char="◆"/>
            </a:pPr>
            <a:r>
              <a:rPr b="1" lang="en" u="sng">
                <a:solidFill>
                  <a:schemeClr val="hlink"/>
                </a:solidFill>
                <a:hlinkClick r:id="rId5"/>
              </a:rPr>
              <a:t>Audacity</a:t>
            </a:r>
            <a:endParaRPr>
              <a:solidFill>
                <a:schemeClr val="accent2"/>
              </a:solidFill>
            </a:endParaRPr>
          </a:p>
          <a:p>
            <a:pPr indent="-304800" lvl="1" marL="914400" rtl="0" algn="l">
              <a:lnSpc>
                <a:spcPct val="150000"/>
              </a:lnSpc>
              <a:spcBef>
                <a:spcPts val="0"/>
              </a:spcBef>
              <a:spcAft>
                <a:spcPts val="0"/>
              </a:spcAft>
              <a:buClr>
                <a:schemeClr val="accent2"/>
              </a:buClr>
              <a:buSzPts val="1200"/>
              <a:buChar char="◆"/>
            </a:pPr>
            <a:r>
              <a:rPr b="1" lang="en" u="sng">
                <a:solidFill>
                  <a:schemeClr val="hlink"/>
                </a:solidFill>
                <a:hlinkClick r:id="rId6"/>
              </a:rPr>
              <a:t>Oral History Metadata Synchronizer</a:t>
            </a:r>
            <a:endParaRPr b="1">
              <a:solidFill>
                <a:schemeClr val="accent2"/>
              </a:solidFill>
            </a:endParaRPr>
          </a:p>
          <a:p>
            <a:pPr indent="0" lvl="0" marL="0" rtl="0" algn="l">
              <a:lnSpc>
                <a:spcPct val="150000"/>
              </a:lnSpc>
              <a:spcBef>
                <a:spcPts val="1600"/>
              </a:spcBef>
              <a:spcAft>
                <a:spcPts val="0"/>
              </a:spcAft>
              <a:buNone/>
            </a:pPr>
            <a:r>
              <a:rPr b="1" lang="en">
                <a:solidFill>
                  <a:schemeClr val="accent2"/>
                </a:solidFill>
              </a:rPr>
              <a:t>Sample Project: </a:t>
            </a:r>
            <a:r>
              <a:rPr b="1" lang="en" u="sng">
                <a:solidFill>
                  <a:schemeClr val="hlink"/>
                </a:solidFill>
                <a:hlinkClick r:id="rId7"/>
              </a:rPr>
              <a:t>ACT UP Oral History</a:t>
            </a:r>
            <a:endParaRPr b="1">
              <a:solidFill>
                <a:schemeClr val="accent2"/>
              </a:solidFill>
            </a:endParaRPr>
          </a:p>
          <a:p>
            <a:pPr indent="0" lvl="0" marL="0" rtl="0" algn="l">
              <a:spcBef>
                <a:spcPts val="1600"/>
              </a:spcBef>
              <a:spcAft>
                <a:spcPts val="0"/>
              </a:spcAft>
              <a:buNone/>
            </a:pPr>
            <a:r>
              <a:t/>
            </a:r>
            <a:endParaRPr b="1">
              <a:solidFill>
                <a:schemeClr val="accent2"/>
              </a:solidFill>
            </a:endParaRPr>
          </a:p>
          <a:p>
            <a:pPr indent="0" lvl="0" marL="0" rtl="0" algn="l">
              <a:spcBef>
                <a:spcPts val="1600"/>
              </a:spcBef>
              <a:spcAft>
                <a:spcPts val="0"/>
              </a:spcAft>
              <a:buNone/>
            </a:pPr>
            <a:r>
              <a:t/>
            </a:r>
            <a:endParaRPr b="1">
              <a:solidFill>
                <a:schemeClr val="accent2"/>
              </a:solidFill>
            </a:endParaRPr>
          </a:p>
          <a:p>
            <a:pPr indent="0" lvl="0" marL="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Capturing it with: Web Scraping</a:t>
            </a:r>
            <a:endParaRPr>
              <a:solidFill>
                <a:srgbClr val="4A86E8"/>
              </a:solidFill>
            </a:endParaRPr>
          </a:p>
        </p:txBody>
      </p:sp>
      <p:sp>
        <p:nvSpPr>
          <p:cNvPr id="182" name="Google Shape;182;p29"/>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uses programming language to gather specific content from static websites or social media, including image and text. </a:t>
            </a:r>
            <a:endParaRPr/>
          </a:p>
          <a:p>
            <a:pPr indent="0" lvl="0" marL="0" rtl="0" algn="l">
              <a:spcBef>
                <a:spcPts val="1600"/>
              </a:spcBef>
              <a:spcAft>
                <a:spcPts val="0"/>
              </a:spcAft>
              <a:buNone/>
            </a:pPr>
            <a:r>
              <a:rPr b="1" lang="en"/>
              <a:t>Useful URLS:</a:t>
            </a:r>
            <a:endParaRPr/>
          </a:p>
          <a:p>
            <a:pPr indent="-317500" lvl="0" marL="457200" rtl="0" algn="l">
              <a:spcBef>
                <a:spcPts val="1600"/>
              </a:spcBef>
              <a:spcAft>
                <a:spcPts val="0"/>
              </a:spcAft>
              <a:buSzPts val="1400"/>
              <a:buChar char="➔"/>
            </a:pPr>
            <a:r>
              <a:rPr lang="en" u="sng">
                <a:solidFill>
                  <a:schemeClr val="hlink"/>
                </a:solidFill>
                <a:hlinkClick r:id="rId3"/>
              </a:rPr>
              <a:t>Michelle Johnson-McSweeney’s Digital Fellows workshop and online tutorial </a:t>
            </a:r>
            <a:endParaRPr/>
          </a:p>
          <a:p>
            <a:pPr indent="0" lvl="0" marL="0" rtl="0" algn="l">
              <a:spcBef>
                <a:spcPts val="1600"/>
              </a:spcBef>
              <a:spcAft>
                <a:spcPts val="1600"/>
              </a:spcAft>
              <a:buNone/>
            </a:pPr>
            <a:r>
              <a:t/>
            </a:r>
            <a:endParaRPr/>
          </a:p>
        </p:txBody>
      </p:sp>
      <p:sp>
        <p:nvSpPr>
          <p:cNvPr id="183" name="Google Shape;183;p29"/>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b="1" lang="en"/>
              <a:t>Tools and Methods:</a:t>
            </a:r>
            <a:endParaRPr b="1">
              <a:solidFill>
                <a:schemeClr val="accent2"/>
              </a:solidFill>
            </a:endParaRPr>
          </a:p>
          <a:p>
            <a:pPr indent="-317500" lvl="0" marL="457200" rtl="0" algn="l">
              <a:spcBef>
                <a:spcPts val="1600"/>
              </a:spcBef>
              <a:spcAft>
                <a:spcPts val="0"/>
              </a:spcAft>
              <a:buClr>
                <a:schemeClr val="accent2"/>
              </a:buClr>
              <a:buSzPts val="1400"/>
              <a:buChar char="➔"/>
            </a:pPr>
            <a:r>
              <a:rPr b="1" lang="en">
                <a:solidFill>
                  <a:schemeClr val="accent2"/>
                </a:solidFill>
              </a:rPr>
              <a:t>API: </a:t>
            </a:r>
            <a:r>
              <a:rPr lang="en" sz="1200">
                <a:solidFill>
                  <a:schemeClr val="accent2"/>
                </a:solidFill>
              </a:rPr>
              <a:t>Application Program Interface: </a:t>
            </a:r>
            <a:endParaRPr sz="1200">
              <a:solidFill>
                <a:schemeClr val="accent2"/>
              </a:solidFill>
            </a:endParaRPr>
          </a:p>
          <a:p>
            <a:pPr indent="-304800" lvl="1" marL="914400" rtl="0" algn="l">
              <a:spcBef>
                <a:spcPts val="0"/>
              </a:spcBef>
              <a:spcAft>
                <a:spcPts val="0"/>
              </a:spcAft>
              <a:buClr>
                <a:schemeClr val="accent2"/>
              </a:buClr>
              <a:buSzPts val="1200"/>
              <a:buChar char="◆"/>
            </a:pPr>
            <a:r>
              <a:rPr lang="en">
                <a:solidFill>
                  <a:schemeClr val="accent2"/>
                </a:solidFill>
              </a:rPr>
              <a:t>Functions or procedures that allow you to request data from apps</a:t>
            </a:r>
            <a:endParaRPr>
              <a:solidFill>
                <a:schemeClr val="accent2"/>
              </a:solidFill>
            </a:endParaRPr>
          </a:p>
          <a:p>
            <a:pPr indent="-304800" lvl="1" marL="914400" rtl="0" algn="l">
              <a:spcBef>
                <a:spcPts val="0"/>
              </a:spcBef>
              <a:spcAft>
                <a:spcPts val="0"/>
              </a:spcAft>
              <a:buClr>
                <a:schemeClr val="accent2"/>
              </a:buClr>
              <a:buSzPts val="1200"/>
              <a:buChar char="◆"/>
            </a:pPr>
            <a:r>
              <a:rPr lang="en">
                <a:solidFill>
                  <a:schemeClr val="accent2"/>
                </a:solidFill>
              </a:rPr>
              <a:t>Works with Twitter, Google Maps, Instagram, eBay</a:t>
            </a:r>
            <a:endParaRPr>
              <a:solidFill>
                <a:schemeClr val="accent2"/>
              </a:solidFill>
            </a:endParaRPr>
          </a:p>
          <a:p>
            <a:pPr indent="-317500" lvl="0" marL="457200" rtl="0" algn="l">
              <a:spcBef>
                <a:spcPts val="0"/>
              </a:spcBef>
              <a:spcAft>
                <a:spcPts val="0"/>
              </a:spcAft>
              <a:buClr>
                <a:schemeClr val="accent2"/>
              </a:buClr>
              <a:buSzPts val="1400"/>
              <a:buChar char="➔"/>
            </a:pPr>
            <a:r>
              <a:rPr b="1" lang="en" u="sng">
                <a:solidFill>
                  <a:schemeClr val="hlink"/>
                </a:solidFill>
                <a:hlinkClick r:id="rId4"/>
              </a:rPr>
              <a:t>TAGS</a:t>
            </a:r>
            <a:r>
              <a:rPr b="1" lang="en">
                <a:solidFill>
                  <a:schemeClr val="accent2"/>
                </a:solidFill>
              </a:rPr>
              <a:t>: </a:t>
            </a:r>
            <a:r>
              <a:rPr lang="en" sz="1200">
                <a:solidFill>
                  <a:schemeClr val="accent2"/>
                </a:solidFill>
              </a:rPr>
              <a:t>scraping Twitter to Google Sheets</a:t>
            </a:r>
            <a:endParaRPr sz="1200">
              <a:solidFill>
                <a:schemeClr val="accent2"/>
              </a:solidFill>
            </a:endParaRPr>
          </a:p>
          <a:p>
            <a:pPr indent="-317500" lvl="0" marL="457200" rtl="0" algn="l">
              <a:spcBef>
                <a:spcPts val="0"/>
              </a:spcBef>
              <a:spcAft>
                <a:spcPts val="0"/>
              </a:spcAft>
              <a:buClr>
                <a:schemeClr val="accent2"/>
              </a:buClr>
              <a:buSzPts val="1400"/>
              <a:buChar char="➔"/>
            </a:pPr>
            <a:r>
              <a:rPr b="1" lang="en" u="sng">
                <a:solidFill>
                  <a:schemeClr val="hlink"/>
                </a:solidFill>
                <a:hlinkClick r:id="rId5"/>
              </a:rPr>
              <a:t>Scrapy</a:t>
            </a:r>
            <a:r>
              <a:rPr b="1" lang="en">
                <a:solidFill>
                  <a:schemeClr val="accent2"/>
                </a:solidFill>
              </a:rPr>
              <a:t>: </a:t>
            </a:r>
            <a:r>
              <a:rPr lang="en" sz="1200">
                <a:solidFill>
                  <a:schemeClr val="accent2"/>
                </a:solidFill>
              </a:rPr>
              <a:t>open source framework for data extraction from websites</a:t>
            </a:r>
            <a:endParaRPr sz="1200">
              <a:solidFill>
                <a:schemeClr val="accent2"/>
              </a:solidFill>
            </a:endParaRPr>
          </a:p>
          <a:p>
            <a:pPr indent="-304800" lvl="0" marL="457200" rtl="0" algn="l">
              <a:spcBef>
                <a:spcPts val="0"/>
              </a:spcBef>
              <a:spcAft>
                <a:spcPts val="0"/>
              </a:spcAft>
              <a:buClr>
                <a:schemeClr val="accent2"/>
              </a:buClr>
              <a:buSzPts val="1200"/>
              <a:buChar char="➔"/>
            </a:pPr>
            <a:r>
              <a:rPr b="1" lang="en">
                <a:solidFill>
                  <a:schemeClr val="accent2"/>
                </a:solidFill>
              </a:rPr>
              <a:t>Ethics of Scraping</a:t>
            </a:r>
            <a:endParaRPr sz="1200">
              <a:solidFill>
                <a:schemeClr val="accent2"/>
              </a:solidFill>
            </a:endParaRPr>
          </a:p>
          <a:p>
            <a:pPr indent="0" lvl="0" marL="0" rtl="0" algn="l">
              <a:spcBef>
                <a:spcPts val="1600"/>
              </a:spcBef>
              <a:spcAft>
                <a:spcPts val="0"/>
              </a:spcAft>
              <a:buNone/>
            </a:pPr>
            <a:r>
              <a:rPr b="1" lang="en">
                <a:solidFill>
                  <a:schemeClr val="accent2"/>
                </a:solidFill>
              </a:rPr>
              <a:t>S</a:t>
            </a:r>
            <a:r>
              <a:rPr b="1" lang="en">
                <a:solidFill>
                  <a:schemeClr val="accent2"/>
                </a:solidFill>
              </a:rPr>
              <a:t>ample Project: </a:t>
            </a:r>
            <a:r>
              <a:rPr b="1" lang="en" u="sng">
                <a:solidFill>
                  <a:schemeClr val="accent5"/>
                </a:solidFill>
                <a:hlinkClick r:id="rId6">
                  <a:extLst>
                    <a:ext uri="{A12FA001-AC4F-418D-AE19-62706E023703}">
                      <ahyp:hlinkClr val="tx"/>
                    </a:ext>
                  </a:extLst>
                </a:hlinkClick>
              </a:rPr>
              <a:t>No Homophobes</a:t>
            </a:r>
            <a:r>
              <a:rPr lang="en"/>
              <a:t> (uses scraping to capture homophobic speech on Twitter)</a:t>
            </a:r>
            <a:endParaRPr b="1">
              <a:solidFill>
                <a:schemeClr val="accent2"/>
              </a:solidFill>
            </a:endParaRPr>
          </a:p>
          <a:p>
            <a:pPr indent="0" lvl="0" marL="0" rtl="0" algn="l">
              <a:spcBef>
                <a:spcPts val="1600"/>
              </a:spcBef>
              <a:spcAft>
                <a:spcPts val="0"/>
              </a:spcAft>
              <a:buNone/>
            </a:pPr>
            <a:r>
              <a:t/>
            </a:r>
            <a:endParaRPr b="1">
              <a:solidFill>
                <a:schemeClr val="accent2"/>
              </a:solidFill>
            </a:endParaRPr>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Capturing it with: Text Analysis</a:t>
            </a:r>
            <a:endParaRPr>
              <a:solidFill>
                <a:srgbClr val="4A86E8"/>
              </a:solidFill>
            </a:endParaRPr>
          </a:p>
        </p:txBody>
      </p:sp>
      <p:sp>
        <p:nvSpPr>
          <p:cNvPr id="189" name="Google Shape;189;p30"/>
          <p:cNvSpPr txBox="1"/>
          <p:nvPr>
            <p:ph idx="1" type="body"/>
          </p:nvPr>
        </p:nvSpPr>
        <p:spPr>
          <a:xfrm>
            <a:off x="311700" y="1111700"/>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Also: </a:t>
            </a:r>
            <a:r>
              <a:rPr b="1" lang="en">
                <a:solidFill>
                  <a:srgbClr val="4A86E8"/>
                </a:solidFill>
              </a:rPr>
              <a:t>Topic Modeling // Text Mining </a:t>
            </a:r>
            <a:endParaRPr>
              <a:solidFill>
                <a:srgbClr val="4A86E8"/>
              </a:solidFill>
            </a:endParaRPr>
          </a:p>
          <a:p>
            <a:pPr indent="0" lvl="0" marL="0" rtl="0" algn="l">
              <a:spcBef>
                <a:spcPts val="1600"/>
              </a:spcBef>
              <a:spcAft>
                <a:spcPts val="0"/>
              </a:spcAft>
              <a:buNone/>
            </a:pPr>
            <a:r>
              <a:rPr lang="en"/>
              <a:t>uses programming languages or software to extract the data, using parameters that you set, from a textual corpus.</a:t>
            </a:r>
            <a:endParaRPr b="1"/>
          </a:p>
          <a:p>
            <a:pPr indent="0" lvl="0" marL="0" rtl="0" algn="l">
              <a:spcBef>
                <a:spcPts val="1600"/>
              </a:spcBef>
              <a:spcAft>
                <a:spcPts val="0"/>
              </a:spcAft>
              <a:buNone/>
            </a:pPr>
            <a:r>
              <a:rPr b="1" lang="en"/>
              <a:t>Useful URLS:</a:t>
            </a:r>
            <a:endParaRPr b="1"/>
          </a:p>
          <a:p>
            <a:pPr indent="-317500" lvl="0" marL="457200" rtl="0" algn="l">
              <a:spcBef>
                <a:spcPts val="1600"/>
              </a:spcBef>
              <a:spcAft>
                <a:spcPts val="0"/>
              </a:spcAft>
              <a:buSzPts val="1400"/>
              <a:buChar char="➔"/>
            </a:pPr>
            <a:r>
              <a:rPr lang="en" u="sng">
                <a:solidFill>
                  <a:schemeClr val="hlink"/>
                </a:solidFill>
                <a:hlinkClick r:id="rId3"/>
              </a:rPr>
              <a:t>Ted Underwood’s </a:t>
            </a:r>
            <a:r>
              <a:rPr lang="en" u="sng">
                <a:solidFill>
                  <a:schemeClr val="hlink"/>
                </a:solidFill>
                <a:hlinkClick r:id="rId4"/>
              </a:rPr>
              <a:t>Seven Ways Humanists use Text Analysis</a:t>
            </a:r>
            <a:endParaRPr/>
          </a:p>
          <a:p>
            <a:pPr indent="-317500" lvl="0" marL="457200" rtl="0" algn="l">
              <a:spcBef>
                <a:spcPts val="0"/>
              </a:spcBef>
              <a:spcAft>
                <a:spcPts val="0"/>
              </a:spcAft>
              <a:buClr>
                <a:schemeClr val="accent5"/>
              </a:buClr>
              <a:buSzPts val="1400"/>
              <a:buChar char="➔"/>
            </a:pPr>
            <a:r>
              <a:rPr lang="en">
                <a:solidFill>
                  <a:schemeClr val="accent5"/>
                </a:solidFill>
              </a:rPr>
              <a:t>Tutorial</a:t>
            </a:r>
            <a:r>
              <a:rPr lang="en">
                <a:solidFill>
                  <a:schemeClr val="accent5"/>
                </a:solidFill>
              </a:rPr>
              <a:t> on </a:t>
            </a:r>
            <a:r>
              <a:rPr lang="en" u="sng">
                <a:solidFill>
                  <a:schemeClr val="accent5"/>
                </a:solidFill>
                <a:hlinkClick r:id="rId5">
                  <a:extLst>
                    <a:ext uri="{A12FA001-AC4F-418D-AE19-62706E023703}">
                      <ahyp:hlinkClr val="tx"/>
                    </a:ext>
                  </a:extLst>
                </a:hlinkClick>
              </a:rPr>
              <a:t>using MALLET for Topic Modeling</a:t>
            </a:r>
            <a:endParaRPr>
              <a:solidFill>
                <a:schemeClr val="accent5"/>
              </a:solidFill>
            </a:endParaRPr>
          </a:p>
          <a:p>
            <a:pPr indent="0" lvl="0" marL="0" rtl="0" algn="l">
              <a:spcBef>
                <a:spcPts val="1000"/>
              </a:spcBef>
              <a:spcAft>
                <a:spcPts val="1600"/>
              </a:spcAft>
              <a:buNone/>
            </a:pPr>
            <a:r>
              <a:t/>
            </a:r>
            <a:endParaRPr/>
          </a:p>
        </p:txBody>
      </p:sp>
      <p:sp>
        <p:nvSpPr>
          <p:cNvPr id="190" name="Google Shape;190;p30"/>
          <p:cNvSpPr txBox="1"/>
          <p:nvPr>
            <p:ph idx="2" type="body"/>
          </p:nvPr>
        </p:nvSpPr>
        <p:spPr>
          <a:xfrm>
            <a:off x="4832400" y="964650"/>
            <a:ext cx="3999900" cy="385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Tools and Methods</a:t>
            </a:r>
            <a:r>
              <a:rPr b="1" lang="en"/>
              <a:t>:</a:t>
            </a:r>
            <a:endParaRPr>
              <a:solidFill>
                <a:schemeClr val="accent2"/>
              </a:solidFill>
            </a:endParaRPr>
          </a:p>
          <a:p>
            <a:pPr indent="-317500" lvl="0" marL="457200" rtl="0" algn="l">
              <a:spcBef>
                <a:spcPts val="1600"/>
              </a:spcBef>
              <a:spcAft>
                <a:spcPts val="0"/>
              </a:spcAft>
              <a:buSzPts val="1400"/>
              <a:buChar char="➔"/>
            </a:pPr>
            <a:r>
              <a:rPr b="1" lang="en" u="sng">
                <a:solidFill>
                  <a:schemeClr val="hlink"/>
                </a:solidFill>
                <a:hlinkClick r:id="rId6"/>
              </a:rPr>
              <a:t>MALLET</a:t>
            </a:r>
            <a:r>
              <a:rPr b="1" lang="en">
                <a:solidFill>
                  <a:schemeClr val="accent2"/>
                </a:solidFill>
              </a:rPr>
              <a:t>: </a:t>
            </a:r>
            <a:r>
              <a:rPr b="1" lang="en" sz="1200">
                <a:solidFill>
                  <a:schemeClr val="accent2"/>
                </a:solidFill>
              </a:rPr>
              <a:t> </a:t>
            </a:r>
            <a:r>
              <a:rPr lang="en" sz="1200">
                <a:solidFill>
                  <a:schemeClr val="accent2"/>
                </a:solidFill>
              </a:rPr>
              <a:t>Java-based package (cluster of code) </a:t>
            </a:r>
            <a:endParaRPr sz="1200">
              <a:solidFill>
                <a:schemeClr val="accent2"/>
              </a:solidFill>
            </a:endParaRPr>
          </a:p>
          <a:p>
            <a:pPr indent="-304800" lvl="1" marL="914400" rtl="0" algn="l">
              <a:spcBef>
                <a:spcPts val="1000"/>
              </a:spcBef>
              <a:spcAft>
                <a:spcPts val="0"/>
              </a:spcAft>
              <a:buClr>
                <a:schemeClr val="accent2"/>
              </a:buClr>
              <a:buSzPts val="1200"/>
              <a:buChar char="◆"/>
            </a:pPr>
            <a:r>
              <a:rPr lang="en">
                <a:solidFill>
                  <a:schemeClr val="accent2"/>
                </a:solidFill>
              </a:rPr>
              <a:t>statistical natural language processing, document classification, clustering, topic modeling, information extraction, etc</a:t>
            </a:r>
            <a:endParaRPr>
              <a:solidFill>
                <a:schemeClr val="accent2"/>
              </a:solidFill>
            </a:endParaRPr>
          </a:p>
          <a:p>
            <a:pPr indent="-317500" lvl="0" marL="457200" rtl="0" algn="l">
              <a:spcBef>
                <a:spcPts val="1000"/>
              </a:spcBef>
              <a:spcAft>
                <a:spcPts val="0"/>
              </a:spcAft>
              <a:buClr>
                <a:schemeClr val="accent2"/>
              </a:buClr>
              <a:buSzPts val="1400"/>
              <a:buChar char="➔"/>
            </a:pPr>
            <a:r>
              <a:rPr b="1" lang="en" u="sng">
                <a:solidFill>
                  <a:schemeClr val="hlink"/>
                </a:solidFill>
                <a:hlinkClick r:id="rId7"/>
              </a:rPr>
              <a:t>Python</a:t>
            </a:r>
            <a:r>
              <a:rPr b="1" lang="en">
                <a:solidFill>
                  <a:schemeClr val="accent2"/>
                </a:solidFill>
              </a:rPr>
              <a:t>: </a:t>
            </a:r>
            <a:r>
              <a:rPr lang="en" sz="1200">
                <a:solidFill>
                  <a:schemeClr val="accent2"/>
                </a:solidFill>
              </a:rPr>
              <a:t>multi-use</a:t>
            </a:r>
            <a:r>
              <a:rPr b="1" lang="en" sz="1200">
                <a:solidFill>
                  <a:schemeClr val="accent2"/>
                </a:solidFill>
              </a:rPr>
              <a:t> </a:t>
            </a:r>
            <a:r>
              <a:rPr lang="en" sz="1200">
                <a:solidFill>
                  <a:schemeClr val="accent2"/>
                </a:solidFill>
              </a:rPr>
              <a:t>programming language </a:t>
            </a:r>
            <a:endParaRPr sz="1200">
              <a:solidFill>
                <a:schemeClr val="accent2"/>
              </a:solidFill>
            </a:endParaRPr>
          </a:p>
          <a:p>
            <a:pPr indent="-304800" lvl="1" marL="914400" rtl="0" algn="l">
              <a:spcBef>
                <a:spcPts val="1000"/>
              </a:spcBef>
              <a:spcAft>
                <a:spcPts val="0"/>
              </a:spcAft>
              <a:buClr>
                <a:schemeClr val="accent2"/>
              </a:buClr>
              <a:buSzPts val="1200"/>
              <a:buChar char="◆"/>
            </a:pPr>
            <a:r>
              <a:rPr b="1" lang="en" u="sng">
                <a:solidFill>
                  <a:schemeClr val="hlink"/>
                </a:solidFill>
                <a:hlinkClick r:id="rId8"/>
              </a:rPr>
              <a:t>NLTK (Natural Language Toolkit)</a:t>
            </a:r>
            <a:r>
              <a:rPr b="1" lang="en">
                <a:solidFill>
                  <a:schemeClr val="accent2"/>
                </a:solidFill>
              </a:rPr>
              <a:t> </a:t>
            </a:r>
            <a:r>
              <a:rPr lang="en">
                <a:solidFill>
                  <a:schemeClr val="accent2"/>
                </a:solidFill>
              </a:rPr>
              <a:t>collection of libraries </a:t>
            </a:r>
            <a:r>
              <a:rPr lang="en">
                <a:solidFill>
                  <a:schemeClr val="accent2"/>
                </a:solidFill>
              </a:rPr>
              <a:t>for text analysis</a:t>
            </a:r>
            <a:endParaRPr>
              <a:solidFill>
                <a:schemeClr val="accent2"/>
              </a:solidFill>
            </a:endParaRPr>
          </a:p>
          <a:p>
            <a:pPr indent="-304800" lvl="1" marL="914400" rtl="0" algn="l">
              <a:spcBef>
                <a:spcPts val="1000"/>
              </a:spcBef>
              <a:spcAft>
                <a:spcPts val="0"/>
              </a:spcAft>
              <a:buClr>
                <a:schemeClr val="accent2"/>
              </a:buClr>
              <a:buSzPts val="1200"/>
              <a:buChar char="◆"/>
            </a:pPr>
            <a:r>
              <a:rPr b="1" lang="en" u="sng">
                <a:solidFill>
                  <a:schemeClr val="hlink"/>
                </a:solidFill>
                <a:hlinkClick r:id="rId9"/>
              </a:rPr>
              <a:t>Intro to Python workshop</a:t>
            </a:r>
            <a:r>
              <a:rPr b="1" lang="en">
                <a:solidFill>
                  <a:schemeClr val="accent2"/>
                </a:solidFill>
              </a:rPr>
              <a:t> </a:t>
            </a:r>
            <a:r>
              <a:rPr lang="en">
                <a:solidFill>
                  <a:schemeClr val="accent2"/>
                </a:solidFill>
              </a:rPr>
              <a:t>next week!</a:t>
            </a:r>
            <a:endParaRPr>
              <a:solidFill>
                <a:schemeClr val="accent2"/>
              </a:solidFill>
            </a:endParaRPr>
          </a:p>
          <a:p>
            <a:pPr indent="-317500" lvl="0" marL="457200" rtl="0" algn="l">
              <a:spcBef>
                <a:spcPts val="1000"/>
              </a:spcBef>
              <a:spcAft>
                <a:spcPts val="0"/>
              </a:spcAft>
              <a:buClr>
                <a:schemeClr val="accent2"/>
              </a:buClr>
              <a:buSzPts val="1400"/>
              <a:buChar char="➔"/>
            </a:pPr>
            <a:r>
              <a:rPr b="1" lang="en" u="sng">
                <a:solidFill>
                  <a:schemeClr val="hlink"/>
                </a:solidFill>
                <a:hlinkClick r:id="rId10"/>
              </a:rPr>
              <a:t>Voyant Tools</a:t>
            </a:r>
            <a:r>
              <a:rPr b="1" lang="en">
                <a:solidFill>
                  <a:schemeClr val="accent2"/>
                </a:solidFill>
              </a:rPr>
              <a:t>: </a:t>
            </a:r>
            <a:r>
              <a:rPr lang="en" sz="1200">
                <a:solidFill>
                  <a:schemeClr val="accent2"/>
                </a:solidFill>
              </a:rPr>
              <a:t>web-based text application, copy and paste your text for immediate analysis </a:t>
            </a:r>
            <a:endParaRPr sz="1200">
              <a:solidFill>
                <a:schemeClr val="accent2"/>
              </a:solidFill>
            </a:endParaRPr>
          </a:p>
          <a:p>
            <a:pPr indent="0" lvl="0" marL="0" rtl="0" algn="l">
              <a:spcBef>
                <a:spcPts val="10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1"/>
          <p:cNvSpPr txBox="1"/>
          <p:nvPr/>
        </p:nvSpPr>
        <p:spPr>
          <a:xfrm>
            <a:off x="2721050" y="4138650"/>
            <a:ext cx="1858200" cy="356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196" name="Google Shape;196;p31"/>
          <p:cNvPicPr preferRelativeResize="0"/>
          <p:nvPr/>
        </p:nvPicPr>
        <p:blipFill>
          <a:blip r:embed="rId3">
            <a:alphaModFix/>
          </a:blip>
          <a:stretch>
            <a:fillRect/>
          </a:stretch>
        </p:blipFill>
        <p:spPr>
          <a:xfrm>
            <a:off x="554150" y="164813"/>
            <a:ext cx="8035676" cy="48138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What is GCDI?</a:t>
            </a:r>
            <a:endParaRPr>
              <a:solidFill>
                <a:srgbClr val="4A86E8"/>
              </a:solidFill>
            </a:endParaRPr>
          </a:p>
        </p:txBody>
      </p:sp>
      <p:sp>
        <p:nvSpPr>
          <p:cNvPr id="67" name="Google Shape;67;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32000"/>
              </a:lnSpc>
              <a:spcBef>
                <a:spcPts val="0"/>
              </a:spcBef>
              <a:spcAft>
                <a:spcPts val="0"/>
              </a:spcAft>
              <a:buNone/>
            </a:pPr>
            <a:r>
              <a:rPr b="1" lang="en" sz="1400">
                <a:latin typeface="Arial"/>
                <a:ea typeface="Arial"/>
                <a:cs typeface="Arial"/>
                <a:sym typeface="Arial"/>
              </a:rPr>
              <a:t>Graduate Center Digital Initiatives </a:t>
            </a:r>
            <a:r>
              <a:rPr lang="en" sz="1400">
                <a:latin typeface="Arial"/>
                <a:ea typeface="Arial"/>
                <a:cs typeface="Arial"/>
                <a:sym typeface="Arial"/>
              </a:rPr>
              <a:t>offers different types of </a:t>
            </a:r>
            <a:r>
              <a:rPr b="1" i="1" lang="en" sz="1400">
                <a:latin typeface="Arial"/>
                <a:ea typeface="Arial"/>
                <a:cs typeface="Arial"/>
                <a:sym typeface="Arial"/>
              </a:rPr>
              <a:t>support for digital scholarship</a:t>
            </a:r>
            <a:r>
              <a:rPr lang="en" sz="1400">
                <a:latin typeface="Arial"/>
                <a:ea typeface="Arial"/>
                <a:cs typeface="Arial"/>
                <a:sym typeface="Arial"/>
              </a:rPr>
              <a:t> such as evening</a:t>
            </a:r>
            <a:r>
              <a:rPr b="1" lang="en" sz="1400">
                <a:solidFill>
                  <a:srgbClr val="1A9988"/>
                </a:solidFill>
                <a:latin typeface="Arial"/>
                <a:ea typeface="Arial"/>
                <a:cs typeface="Arial"/>
                <a:sym typeface="Arial"/>
              </a:rPr>
              <a:t> workshops</a:t>
            </a:r>
            <a:r>
              <a:rPr lang="en" sz="1400">
                <a:latin typeface="Arial"/>
                <a:ea typeface="Arial"/>
                <a:cs typeface="Arial"/>
                <a:sym typeface="Arial"/>
              </a:rPr>
              <a:t>, afternoon and evening </a:t>
            </a:r>
            <a:r>
              <a:rPr b="1" lang="en" sz="1400">
                <a:solidFill>
                  <a:srgbClr val="1A9988"/>
                </a:solidFill>
                <a:latin typeface="Arial"/>
                <a:ea typeface="Arial"/>
                <a:cs typeface="Arial"/>
                <a:sym typeface="Arial"/>
              </a:rPr>
              <a:t>office hours</a:t>
            </a:r>
            <a:r>
              <a:rPr lang="en" sz="1400">
                <a:latin typeface="Arial"/>
                <a:ea typeface="Arial"/>
                <a:cs typeface="Arial"/>
                <a:sym typeface="Arial"/>
              </a:rPr>
              <a:t> and </a:t>
            </a:r>
            <a:r>
              <a:rPr b="1" lang="en" sz="1400">
                <a:solidFill>
                  <a:srgbClr val="1A9988"/>
                </a:solidFill>
                <a:latin typeface="Arial"/>
                <a:ea typeface="Arial"/>
                <a:cs typeface="Arial"/>
                <a:sym typeface="Arial"/>
              </a:rPr>
              <a:t>working groups</a:t>
            </a:r>
            <a:r>
              <a:rPr b="1" i="1" lang="en" sz="1400">
                <a:latin typeface="Arial"/>
                <a:ea typeface="Arial"/>
                <a:cs typeface="Arial"/>
                <a:sym typeface="Arial"/>
              </a:rPr>
              <a:t> </a:t>
            </a:r>
            <a:r>
              <a:rPr lang="en" sz="1400">
                <a:latin typeface="Arial"/>
                <a:ea typeface="Arial"/>
                <a:cs typeface="Arial"/>
                <a:sym typeface="Arial"/>
              </a:rPr>
              <a:t>based around common tools or data sources, special </a:t>
            </a:r>
            <a:r>
              <a:rPr b="1" lang="en" sz="1400">
                <a:solidFill>
                  <a:srgbClr val="1A9988"/>
                </a:solidFill>
                <a:latin typeface="Arial"/>
                <a:ea typeface="Arial"/>
                <a:cs typeface="Arial"/>
                <a:sym typeface="Arial"/>
              </a:rPr>
              <a:t>events </a:t>
            </a:r>
            <a:r>
              <a:rPr lang="en" sz="1400">
                <a:latin typeface="Arial"/>
                <a:ea typeface="Arial"/>
                <a:cs typeface="Arial"/>
                <a:sym typeface="Arial"/>
              </a:rPr>
              <a:t>such as our annual Digital Showcase and Sound Series, and </a:t>
            </a:r>
            <a:r>
              <a:rPr b="1" lang="en" sz="1400">
                <a:solidFill>
                  <a:srgbClr val="1A9988"/>
                </a:solidFill>
                <a:latin typeface="Arial"/>
                <a:ea typeface="Arial"/>
                <a:cs typeface="Arial"/>
                <a:sym typeface="Arial"/>
              </a:rPr>
              <a:t>online resources</a:t>
            </a:r>
            <a:r>
              <a:rPr lang="en" sz="1400">
                <a:latin typeface="Arial"/>
                <a:ea typeface="Arial"/>
                <a:cs typeface="Arial"/>
                <a:sym typeface="Arial"/>
              </a:rPr>
              <a:t>. </a:t>
            </a:r>
            <a:endParaRPr sz="1400">
              <a:latin typeface="Arial"/>
              <a:ea typeface="Arial"/>
              <a:cs typeface="Arial"/>
              <a:sym typeface="Arial"/>
            </a:endParaRPr>
          </a:p>
          <a:p>
            <a:pPr indent="0" lvl="0" marL="0" rtl="0" algn="l">
              <a:lnSpc>
                <a:spcPct val="132000"/>
              </a:lnSpc>
              <a:spcBef>
                <a:spcPts val="1800"/>
              </a:spcBef>
              <a:spcAft>
                <a:spcPts val="1800"/>
              </a:spcAft>
              <a:buNone/>
            </a:pPr>
            <a:r>
              <a:rPr lang="en" sz="1400">
                <a:latin typeface="Arial"/>
                <a:ea typeface="Arial"/>
                <a:cs typeface="Arial"/>
                <a:sym typeface="Arial"/>
              </a:rPr>
              <a:t>Whether you have participated in our workshops before or your idea of the perfect software is a paperback edition, there is something for you! Our offerings are open to scholars at all levels of digital experience and at all stages of graduate research. Whether you are digitally driven, curious, or defiant, we are prepared to help.</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Capturing it with: Text Encoding</a:t>
            </a:r>
            <a:endParaRPr>
              <a:solidFill>
                <a:srgbClr val="4A86E8"/>
              </a:solidFill>
            </a:endParaRPr>
          </a:p>
        </p:txBody>
      </p:sp>
      <p:sp>
        <p:nvSpPr>
          <p:cNvPr id="202" name="Google Shape;202;p32"/>
          <p:cNvSpPr txBox="1"/>
          <p:nvPr>
            <p:ph idx="1" type="body"/>
          </p:nvPr>
        </p:nvSpPr>
        <p:spPr>
          <a:xfrm>
            <a:off x="311700" y="1091150"/>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Also: </a:t>
            </a:r>
            <a:r>
              <a:rPr b="1" lang="en">
                <a:solidFill>
                  <a:srgbClr val="4A86E8"/>
                </a:solidFill>
              </a:rPr>
              <a:t>Markup</a:t>
            </a:r>
            <a:endParaRPr>
              <a:solidFill>
                <a:srgbClr val="4A86E8"/>
              </a:solidFill>
            </a:endParaRPr>
          </a:p>
          <a:p>
            <a:pPr indent="0" lvl="0" marL="0" rtl="0" algn="l">
              <a:spcBef>
                <a:spcPts val="1600"/>
              </a:spcBef>
              <a:spcAft>
                <a:spcPts val="0"/>
              </a:spcAft>
              <a:buNone/>
            </a:pPr>
            <a:r>
              <a:rPr lang="en"/>
              <a:t>uses markup language (usually XML) to encode a text for specific details which often have an interpretive element, or for display in online environments.</a:t>
            </a:r>
            <a:endParaRPr/>
          </a:p>
          <a:p>
            <a:pPr indent="0" lvl="0" marL="0" rtl="0" algn="l">
              <a:spcBef>
                <a:spcPts val="1600"/>
              </a:spcBef>
              <a:spcAft>
                <a:spcPts val="0"/>
              </a:spcAft>
              <a:buNone/>
            </a:pPr>
            <a:r>
              <a:rPr b="1" lang="en"/>
              <a:t>Useful URLS:</a:t>
            </a:r>
            <a:endParaRPr/>
          </a:p>
          <a:p>
            <a:pPr indent="-317500" lvl="0" marL="457200" rtl="0" algn="l">
              <a:spcBef>
                <a:spcPts val="1600"/>
              </a:spcBef>
              <a:spcAft>
                <a:spcPts val="0"/>
              </a:spcAft>
              <a:buSzPts val="1400"/>
              <a:buChar char="➔"/>
            </a:pPr>
            <a:r>
              <a:rPr lang="en" u="sng">
                <a:solidFill>
                  <a:schemeClr val="hlink"/>
                </a:solidFill>
                <a:hlinkClick r:id="rId3"/>
              </a:rPr>
              <a:t>“What is XML and Why Should Humanists Care?”</a:t>
            </a:r>
            <a:endParaRPr/>
          </a:p>
          <a:p>
            <a:pPr indent="-317500" lvl="0" marL="457200" rtl="0" algn="l">
              <a:spcBef>
                <a:spcPts val="0"/>
              </a:spcBef>
              <a:spcAft>
                <a:spcPts val="0"/>
              </a:spcAft>
              <a:buSzPts val="1400"/>
              <a:buChar char="➔"/>
            </a:pPr>
            <a:r>
              <a:rPr lang="en" u="sng">
                <a:solidFill>
                  <a:schemeClr val="hlink"/>
                </a:solidFill>
                <a:hlinkClick r:id="rId4"/>
              </a:rPr>
              <a:t>Zotero library for TEI tutorials, examples, models, publications</a:t>
            </a:r>
            <a:endParaRPr/>
          </a:p>
          <a:p>
            <a:pPr indent="-317500" lvl="0" marL="457200" rtl="0" algn="l">
              <a:spcBef>
                <a:spcPts val="0"/>
              </a:spcBef>
              <a:spcAft>
                <a:spcPts val="0"/>
              </a:spcAft>
              <a:buSzPts val="1400"/>
              <a:buChar char="➔"/>
            </a:pPr>
            <a:r>
              <a:rPr lang="en"/>
              <a:t>My own </a:t>
            </a:r>
            <a:r>
              <a:rPr lang="en" u="sng">
                <a:solidFill>
                  <a:schemeClr val="hlink"/>
                </a:solidFill>
                <a:hlinkClick r:id="rId5"/>
              </a:rPr>
              <a:t>TEI workshop</a:t>
            </a:r>
            <a:r>
              <a:rPr lang="en"/>
              <a:t>!</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203" name="Google Shape;203;p32"/>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b="1" lang="en"/>
              <a:t>Tools and Methods:</a:t>
            </a:r>
            <a:endParaRPr b="1">
              <a:solidFill>
                <a:schemeClr val="accent2"/>
              </a:solidFill>
            </a:endParaRPr>
          </a:p>
          <a:p>
            <a:pPr indent="-317500" lvl="0" marL="457200" rtl="0" algn="l">
              <a:spcBef>
                <a:spcPts val="1600"/>
              </a:spcBef>
              <a:spcAft>
                <a:spcPts val="0"/>
              </a:spcAft>
              <a:buClr>
                <a:schemeClr val="accent2"/>
              </a:buClr>
              <a:buSzPts val="1400"/>
              <a:buChar char="➔"/>
            </a:pPr>
            <a:r>
              <a:rPr b="1" lang="en" u="sng">
                <a:solidFill>
                  <a:schemeClr val="hlink"/>
                </a:solidFill>
                <a:hlinkClick r:id="rId6"/>
              </a:rPr>
              <a:t>XML</a:t>
            </a:r>
            <a:r>
              <a:rPr b="1" lang="en">
                <a:solidFill>
                  <a:schemeClr val="accent2"/>
                </a:solidFill>
              </a:rPr>
              <a:t>: </a:t>
            </a:r>
            <a:r>
              <a:rPr lang="en" sz="1200">
                <a:solidFill>
                  <a:schemeClr val="accent2"/>
                </a:solidFill>
              </a:rPr>
              <a:t>eXtensible Markup Language</a:t>
            </a:r>
            <a:endParaRPr sz="1200">
              <a:solidFill>
                <a:schemeClr val="accent2"/>
              </a:solidFill>
            </a:endParaRPr>
          </a:p>
          <a:p>
            <a:pPr indent="-304800" lvl="1" marL="914400" rtl="0" algn="l">
              <a:spcBef>
                <a:spcPts val="1000"/>
              </a:spcBef>
              <a:spcAft>
                <a:spcPts val="0"/>
              </a:spcAft>
              <a:buClr>
                <a:schemeClr val="accent2"/>
              </a:buClr>
              <a:buSzPts val="1200"/>
              <a:buChar char="◆"/>
            </a:pPr>
            <a:r>
              <a:rPr lang="en">
                <a:solidFill>
                  <a:schemeClr val="accent2"/>
                </a:solidFill>
              </a:rPr>
              <a:t>HTML’s more flexible cousin, which allows you to write your own tags</a:t>
            </a:r>
            <a:endParaRPr>
              <a:solidFill>
                <a:schemeClr val="accent2"/>
              </a:solidFill>
            </a:endParaRPr>
          </a:p>
          <a:p>
            <a:pPr indent="-304800" lvl="2" marL="1371600" rtl="0" algn="l">
              <a:spcBef>
                <a:spcPts val="1000"/>
              </a:spcBef>
              <a:spcAft>
                <a:spcPts val="0"/>
              </a:spcAft>
              <a:buClr>
                <a:schemeClr val="accent2"/>
              </a:buClr>
              <a:buSzPts val="1200"/>
              <a:buChar char="●"/>
            </a:pPr>
            <a:r>
              <a:rPr b="1" lang="en">
                <a:solidFill>
                  <a:schemeClr val="accent2"/>
                </a:solidFill>
              </a:rPr>
              <a:t>hence, need for TEI</a:t>
            </a:r>
            <a:endParaRPr b="1">
              <a:solidFill>
                <a:schemeClr val="accent2"/>
              </a:solidFill>
            </a:endParaRPr>
          </a:p>
          <a:p>
            <a:pPr indent="-317500" lvl="0" marL="457200" rtl="0" algn="l">
              <a:spcBef>
                <a:spcPts val="1000"/>
              </a:spcBef>
              <a:spcAft>
                <a:spcPts val="0"/>
              </a:spcAft>
              <a:buClr>
                <a:schemeClr val="accent2"/>
              </a:buClr>
              <a:buSzPts val="1400"/>
              <a:buChar char="➔"/>
            </a:pPr>
            <a:r>
              <a:rPr b="1" lang="en" u="sng">
                <a:solidFill>
                  <a:schemeClr val="hlink"/>
                </a:solidFill>
                <a:hlinkClick r:id="rId7"/>
              </a:rPr>
              <a:t>TEI</a:t>
            </a:r>
            <a:r>
              <a:rPr b="1" lang="en">
                <a:solidFill>
                  <a:schemeClr val="accent2"/>
                </a:solidFill>
              </a:rPr>
              <a:t>: </a:t>
            </a:r>
            <a:r>
              <a:rPr lang="en" sz="1200">
                <a:solidFill>
                  <a:schemeClr val="accent2"/>
                </a:solidFill>
              </a:rPr>
              <a:t>Text Encoding Initiative</a:t>
            </a:r>
            <a:r>
              <a:rPr lang="en" sz="1200">
                <a:solidFill>
                  <a:schemeClr val="accent2"/>
                </a:solidFill>
              </a:rPr>
              <a:t>, a standardized system of markup in XML for encoding texts.</a:t>
            </a:r>
            <a:endParaRPr sz="1200">
              <a:solidFill>
                <a:schemeClr val="accent2"/>
              </a:solidFill>
            </a:endParaRPr>
          </a:p>
          <a:p>
            <a:pPr indent="-304800" lvl="1" marL="914400" rtl="0" algn="l">
              <a:spcBef>
                <a:spcPts val="1000"/>
              </a:spcBef>
              <a:spcAft>
                <a:spcPts val="0"/>
              </a:spcAft>
              <a:buClr>
                <a:schemeClr val="accent2"/>
              </a:buClr>
              <a:buSzPts val="1200"/>
              <a:buChar char="◆"/>
            </a:pPr>
            <a:r>
              <a:rPr lang="en">
                <a:solidFill>
                  <a:schemeClr val="accent2"/>
                </a:solidFill>
              </a:rPr>
              <a:t>archival/museum standard for digital texts</a:t>
            </a:r>
            <a:endParaRPr>
              <a:solidFill>
                <a:schemeClr val="accent2"/>
              </a:solidFill>
            </a:endParaRPr>
          </a:p>
          <a:p>
            <a:pPr indent="-317500" lvl="0" marL="457200" rtl="0" algn="l">
              <a:spcBef>
                <a:spcPts val="1000"/>
              </a:spcBef>
              <a:spcAft>
                <a:spcPts val="0"/>
              </a:spcAft>
              <a:buClr>
                <a:schemeClr val="accent2"/>
              </a:buClr>
              <a:buSzPts val="1400"/>
              <a:buChar char="➔"/>
            </a:pPr>
            <a:r>
              <a:rPr b="1" lang="en">
                <a:solidFill>
                  <a:schemeClr val="accent2"/>
                </a:solidFill>
              </a:rPr>
              <a:t>Sample Project: </a:t>
            </a:r>
            <a:r>
              <a:rPr b="1" lang="en" u="sng">
                <a:solidFill>
                  <a:schemeClr val="hlink"/>
                </a:solidFill>
                <a:hlinkClick r:id="rId8"/>
              </a:rPr>
              <a:t>Shelley-Godwin Archive</a:t>
            </a:r>
            <a:endParaRPr b="1">
              <a:solidFill>
                <a:schemeClr val="accent2"/>
              </a:solidFill>
            </a:endParaRPr>
          </a:p>
          <a:p>
            <a:pPr indent="0" lvl="0" marL="0" rtl="0" algn="l">
              <a:lnSpc>
                <a:spcPct val="100000"/>
              </a:lnSpc>
              <a:spcBef>
                <a:spcPts val="1000"/>
              </a:spcBef>
              <a:spcAft>
                <a:spcPts val="0"/>
              </a:spcAft>
              <a:buNone/>
            </a:pPr>
            <a:r>
              <a:t/>
            </a:r>
            <a:endParaRPr>
              <a:solidFill>
                <a:srgbClr val="000000"/>
              </a:solidFill>
            </a:endParaRPr>
          </a:p>
          <a:p>
            <a:pPr indent="0" lvl="0" marL="0" rtl="0" algn="l">
              <a:spcBef>
                <a:spcPts val="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33"/>
          <p:cNvPicPr preferRelativeResize="0"/>
          <p:nvPr/>
        </p:nvPicPr>
        <p:blipFill>
          <a:blip r:embed="rId3">
            <a:alphaModFix/>
          </a:blip>
          <a:stretch>
            <a:fillRect/>
          </a:stretch>
        </p:blipFill>
        <p:spPr>
          <a:xfrm>
            <a:off x="579413" y="0"/>
            <a:ext cx="7985173" cy="5143501"/>
          </a:xfrm>
          <a:prstGeom prst="rect">
            <a:avLst/>
          </a:prstGeom>
          <a:noFill/>
          <a:ln>
            <a:noFill/>
          </a:ln>
        </p:spPr>
      </p:pic>
      <p:sp>
        <p:nvSpPr>
          <p:cNvPr id="209" name="Google Shape;209;p33"/>
          <p:cNvSpPr txBox="1"/>
          <p:nvPr/>
        </p:nvSpPr>
        <p:spPr>
          <a:xfrm>
            <a:off x="0" y="4753500"/>
            <a:ext cx="2496600" cy="39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t>http://shelleygodwinarchive.org/sc/oxford/ms_abinger/c56/#/p5</a:t>
            </a:r>
            <a:endParaRPr sz="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pic>
        <p:nvPicPr>
          <p:cNvPr id="214" name="Google Shape;214;p34"/>
          <p:cNvPicPr preferRelativeResize="0"/>
          <p:nvPr/>
        </p:nvPicPr>
        <p:blipFill>
          <a:blip r:embed="rId3">
            <a:alphaModFix/>
          </a:blip>
          <a:stretch>
            <a:fillRect/>
          </a:stretch>
        </p:blipFill>
        <p:spPr>
          <a:xfrm>
            <a:off x="788317" y="0"/>
            <a:ext cx="7567365"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35"/>
          <p:cNvPicPr preferRelativeResize="0"/>
          <p:nvPr/>
        </p:nvPicPr>
        <p:blipFill>
          <a:blip r:embed="rId3">
            <a:alphaModFix/>
          </a:blip>
          <a:stretch>
            <a:fillRect/>
          </a:stretch>
        </p:blipFill>
        <p:spPr>
          <a:xfrm>
            <a:off x="580300" y="0"/>
            <a:ext cx="7983394" cy="5143501"/>
          </a:xfrm>
          <a:prstGeom prst="rect">
            <a:avLst/>
          </a:prstGeom>
          <a:noFill/>
          <a:ln>
            <a:noFill/>
          </a:ln>
        </p:spPr>
      </p:pic>
      <p:sp>
        <p:nvSpPr>
          <p:cNvPr id="220" name="Google Shape;220;p35"/>
          <p:cNvSpPr txBox="1"/>
          <p:nvPr/>
        </p:nvSpPr>
        <p:spPr>
          <a:xfrm>
            <a:off x="0" y="5007900"/>
            <a:ext cx="3000000" cy="13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t>http://shelleygodwinarchive.org/sc/oxford/ms_abinger/c56/#/p5</a:t>
            </a:r>
            <a:endParaRPr sz="6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Capturing it with: Geocoding/tagging</a:t>
            </a:r>
            <a:endParaRPr>
              <a:solidFill>
                <a:srgbClr val="4A86E8"/>
              </a:solidFill>
            </a:endParaRPr>
          </a:p>
        </p:txBody>
      </p:sp>
      <p:sp>
        <p:nvSpPr>
          <p:cNvPr id="226" name="Google Shape;226;p36"/>
          <p:cNvSpPr txBox="1"/>
          <p:nvPr>
            <p:ph idx="1" type="body"/>
          </p:nvPr>
        </p:nvSpPr>
        <p:spPr>
          <a:xfrm>
            <a:off x="311700" y="1515250"/>
            <a:ext cx="3699600" cy="305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Geocoding </a:t>
            </a:r>
            <a:r>
              <a:rPr lang="en"/>
              <a:t>uses software to transform non-coordinate identifiers (such as landmarks) into geospatial coordinates</a:t>
            </a:r>
            <a:endParaRPr/>
          </a:p>
          <a:p>
            <a:pPr indent="0" lvl="0" marL="0" rtl="0" algn="l">
              <a:spcBef>
                <a:spcPts val="1600"/>
              </a:spcBef>
              <a:spcAft>
                <a:spcPts val="0"/>
              </a:spcAft>
              <a:buNone/>
            </a:pPr>
            <a:r>
              <a:rPr b="1" lang="en"/>
              <a:t>[Geotagging </a:t>
            </a:r>
            <a:r>
              <a:rPr lang="en"/>
              <a:t>adds GIS metadata to text, image, or other digital content.]</a:t>
            </a:r>
            <a:endParaRPr/>
          </a:p>
          <a:p>
            <a:pPr indent="0" lvl="0" marL="0" rtl="0" algn="l">
              <a:spcBef>
                <a:spcPts val="1600"/>
              </a:spcBef>
              <a:spcAft>
                <a:spcPts val="0"/>
              </a:spcAft>
              <a:buNone/>
            </a:pPr>
            <a:r>
              <a:rPr lang="en"/>
              <a:t>Useful URLS: </a:t>
            </a:r>
            <a:endParaRPr/>
          </a:p>
          <a:p>
            <a:pPr indent="-317500" lvl="0" marL="457200" rtl="0" algn="l">
              <a:spcBef>
                <a:spcPts val="1600"/>
              </a:spcBef>
              <a:spcAft>
                <a:spcPts val="0"/>
              </a:spcAft>
              <a:buClr>
                <a:schemeClr val="accent2"/>
              </a:buClr>
              <a:buSzPts val="1400"/>
              <a:buChar char="➔"/>
            </a:pPr>
            <a:r>
              <a:rPr lang="en">
                <a:solidFill>
                  <a:schemeClr val="accent2"/>
                </a:solidFill>
              </a:rPr>
              <a:t>“</a:t>
            </a:r>
            <a:r>
              <a:rPr lang="en" u="sng">
                <a:solidFill>
                  <a:schemeClr val="hlink"/>
                </a:solidFill>
                <a:hlinkClick r:id="rId3"/>
              </a:rPr>
              <a:t>Finding the Right Tools for Mapping</a:t>
            </a:r>
            <a:r>
              <a:rPr lang="en">
                <a:solidFill>
                  <a:schemeClr val="accent2"/>
                </a:solidFill>
              </a:rPr>
              <a:t>”</a:t>
            </a:r>
            <a:endParaRPr>
              <a:solidFill>
                <a:schemeClr val="accent2"/>
              </a:solidFill>
            </a:endParaRPr>
          </a:p>
          <a:p>
            <a:pPr indent="-317500" lvl="0" marL="457200" rtl="0" algn="l">
              <a:spcBef>
                <a:spcPts val="1000"/>
              </a:spcBef>
              <a:spcAft>
                <a:spcPts val="0"/>
              </a:spcAft>
              <a:buClr>
                <a:schemeClr val="accent2"/>
              </a:buClr>
              <a:buSzPts val="1400"/>
              <a:buChar char="➔"/>
            </a:pPr>
            <a:r>
              <a:rPr lang="en" u="sng">
                <a:solidFill>
                  <a:schemeClr val="hlink"/>
                </a:solidFill>
                <a:hlinkClick r:id="rId4"/>
              </a:rPr>
              <a:t>Javascripting English Major</a:t>
            </a:r>
            <a:r>
              <a:rPr lang="en">
                <a:solidFill>
                  <a:schemeClr val="accent2"/>
                </a:solidFill>
              </a:rPr>
              <a:t>: course on using Leaflet</a:t>
            </a:r>
            <a:endParaRPr>
              <a:solidFill>
                <a:schemeClr val="accent2"/>
              </a:solidFill>
            </a:endParaRPr>
          </a:p>
          <a:p>
            <a:pPr indent="0" lvl="0" marL="0" rtl="0" algn="l">
              <a:spcBef>
                <a:spcPts val="1000"/>
              </a:spcBef>
              <a:spcAft>
                <a:spcPts val="0"/>
              </a:spcAft>
              <a:buNone/>
            </a:pPr>
            <a:r>
              <a:t/>
            </a:r>
            <a:endParaRPr/>
          </a:p>
          <a:p>
            <a:pPr indent="0" lvl="0" marL="0" rtl="0" algn="l">
              <a:spcBef>
                <a:spcPts val="1600"/>
              </a:spcBef>
              <a:spcAft>
                <a:spcPts val="1600"/>
              </a:spcAft>
              <a:buNone/>
            </a:pPr>
            <a:r>
              <a:t/>
            </a:r>
            <a:endParaRPr/>
          </a:p>
        </p:txBody>
      </p:sp>
      <p:sp>
        <p:nvSpPr>
          <p:cNvPr id="227" name="Google Shape;227;p36"/>
          <p:cNvSpPr txBox="1"/>
          <p:nvPr>
            <p:ph idx="2" type="body"/>
          </p:nvPr>
        </p:nvSpPr>
        <p:spPr>
          <a:xfrm>
            <a:off x="3906350" y="1285750"/>
            <a:ext cx="5185200" cy="3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Tools and Methods:</a:t>
            </a:r>
            <a:endParaRPr b="1"/>
          </a:p>
          <a:p>
            <a:pPr indent="-317500" lvl="0" marL="457200" rtl="0" algn="l">
              <a:spcBef>
                <a:spcPts val="1000"/>
              </a:spcBef>
              <a:spcAft>
                <a:spcPts val="0"/>
              </a:spcAft>
              <a:buClr>
                <a:schemeClr val="accent2"/>
              </a:buClr>
              <a:buSzPts val="1400"/>
              <a:buChar char="➔"/>
            </a:pPr>
            <a:r>
              <a:rPr b="1" lang="en" u="sng">
                <a:solidFill>
                  <a:schemeClr val="hlink"/>
                </a:solidFill>
                <a:hlinkClick r:id="rId5"/>
              </a:rPr>
              <a:t>QGIS</a:t>
            </a:r>
            <a:endParaRPr b="1">
              <a:solidFill>
                <a:schemeClr val="accent2"/>
              </a:solidFill>
            </a:endParaRPr>
          </a:p>
          <a:p>
            <a:pPr indent="-317500" lvl="1" marL="914400" rtl="0" algn="l">
              <a:spcBef>
                <a:spcPts val="1000"/>
              </a:spcBef>
              <a:spcAft>
                <a:spcPts val="0"/>
              </a:spcAft>
              <a:buClr>
                <a:schemeClr val="accent2"/>
              </a:buClr>
              <a:buSzPts val="1400"/>
              <a:buChar char="◆"/>
            </a:pPr>
            <a:r>
              <a:rPr lang="en">
                <a:solidFill>
                  <a:schemeClr val="accent2"/>
                </a:solidFill>
              </a:rPr>
              <a:t>free, open-source version of </a:t>
            </a:r>
            <a:r>
              <a:rPr lang="en" u="sng">
                <a:solidFill>
                  <a:schemeClr val="hlink"/>
                </a:solidFill>
                <a:hlinkClick r:id="rId6"/>
              </a:rPr>
              <a:t>ArcGIS</a:t>
            </a:r>
            <a:r>
              <a:rPr lang="en">
                <a:solidFill>
                  <a:schemeClr val="accent2"/>
                </a:solidFill>
              </a:rPr>
              <a:t> with many of the same features</a:t>
            </a:r>
            <a:r>
              <a:rPr lang="en">
                <a:solidFill>
                  <a:srgbClr val="666666"/>
                </a:solidFill>
              </a:rPr>
              <a:t>.</a:t>
            </a:r>
            <a:r>
              <a:rPr lang="en">
                <a:solidFill>
                  <a:schemeClr val="accent2"/>
                </a:solidFill>
              </a:rPr>
              <a:t> </a:t>
            </a:r>
            <a:r>
              <a:rPr lang="en">
                <a:solidFill>
                  <a:schemeClr val="accent2"/>
                </a:solidFill>
                <a:highlight>
                  <a:srgbClr val="FFFFFF"/>
                </a:highlight>
              </a:rPr>
              <a:t>Create, edit, visualise, analyse and publish geospatial information.</a:t>
            </a:r>
            <a:endParaRPr>
              <a:solidFill>
                <a:schemeClr val="accent2"/>
              </a:solidFill>
            </a:endParaRPr>
          </a:p>
          <a:p>
            <a:pPr indent="-317500" lvl="0" marL="457200" rtl="0" algn="l">
              <a:spcBef>
                <a:spcPts val="1000"/>
              </a:spcBef>
              <a:spcAft>
                <a:spcPts val="0"/>
              </a:spcAft>
              <a:buClr>
                <a:schemeClr val="accent2"/>
              </a:buClr>
              <a:buSzPts val="1400"/>
              <a:buChar char="➔"/>
            </a:pPr>
            <a:r>
              <a:rPr b="1" lang="en" u="sng">
                <a:solidFill>
                  <a:schemeClr val="hlink"/>
                </a:solidFill>
                <a:hlinkClick r:id="rId7"/>
              </a:rPr>
              <a:t>Leaflet</a:t>
            </a:r>
            <a:endParaRPr b="1">
              <a:solidFill>
                <a:schemeClr val="accent2"/>
              </a:solidFill>
            </a:endParaRPr>
          </a:p>
          <a:p>
            <a:pPr indent="-304800" lvl="1" marL="914400" rtl="0" algn="l">
              <a:spcBef>
                <a:spcPts val="1000"/>
              </a:spcBef>
              <a:spcAft>
                <a:spcPts val="0"/>
              </a:spcAft>
              <a:buClr>
                <a:schemeClr val="accent2"/>
              </a:buClr>
              <a:buSzPts val="1200"/>
              <a:buChar char="◆"/>
            </a:pPr>
            <a:r>
              <a:rPr lang="en">
                <a:solidFill>
                  <a:schemeClr val="accent2"/>
                </a:solidFill>
              </a:rPr>
              <a:t>open source Javascript library for adding interactive maps to a webpage, works with mobile.</a:t>
            </a:r>
            <a:endParaRPr>
              <a:solidFill>
                <a:schemeClr val="accent2"/>
              </a:solidFill>
            </a:endParaRPr>
          </a:p>
          <a:p>
            <a:pPr indent="-317500" lvl="0" marL="457200" rtl="0" algn="l">
              <a:spcBef>
                <a:spcPts val="1000"/>
              </a:spcBef>
              <a:spcAft>
                <a:spcPts val="0"/>
              </a:spcAft>
              <a:buClr>
                <a:schemeClr val="accent2"/>
              </a:buClr>
              <a:buSzPts val="1400"/>
              <a:buChar char="➔"/>
            </a:pPr>
            <a:r>
              <a:rPr b="1" lang="en">
                <a:solidFill>
                  <a:schemeClr val="accent2"/>
                </a:solidFill>
              </a:rPr>
              <a:t>Sample Project: </a:t>
            </a:r>
            <a:r>
              <a:rPr b="1" lang="en" u="sng">
                <a:solidFill>
                  <a:schemeClr val="hlink"/>
                </a:solidFill>
                <a:hlinkClick r:id="rId8"/>
              </a:rPr>
              <a:t>Mapping Arts, NYC </a:t>
            </a:r>
            <a:r>
              <a:rPr b="1" lang="en">
                <a:solidFill>
                  <a:schemeClr val="accent2"/>
                </a:solidFill>
              </a:rPr>
              <a:t>by Data for the Public Good</a:t>
            </a:r>
            <a:endParaRPr b="1">
              <a:solidFill>
                <a:schemeClr val="accent2"/>
              </a:solidFill>
            </a:endParaRPr>
          </a:p>
          <a:p>
            <a:pPr indent="0" lvl="0" marL="0" rtl="0" algn="l">
              <a:spcBef>
                <a:spcPts val="1000"/>
              </a:spcBef>
              <a:spcAft>
                <a:spcPts val="0"/>
              </a:spcAft>
              <a:buNone/>
            </a:pPr>
            <a:r>
              <a:t/>
            </a:r>
            <a:endParaRPr b="1">
              <a:solidFill>
                <a:schemeClr val="accent2"/>
              </a:solidFill>
            </a:endParaRPr>
          </a:p>
          <a:p>
            <a:pPr indent="0" lvl="0" marL="0" rtl="0" algn="l">
              <a:spcBef>
                <a:spcPts val="1600"/>
              </a:spcBef>
              <a:spcAft>
                <a:spcPts val="16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7"/>
          <p:cNvSpPr txBox="1"/>
          <p:nvPr/>
        </p:nvSpPr>
        <p:spPr>
          <a:xfrm>
            <a:off x="0" y="4822025"/>
            <a:ext cx="2152500" cy="27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u="sng">
                <a:solidFill>
                  <a:schemeClr val="hlink"/>
                </a:solidFill>
                <a:hlinkClick r:id="rId3"/>
              </a:rPr>
              <a:t>http://gcdiprojects.org/MappingArtsNYC/</a:t>
            </a:r>
            <a:endParaRPr sz="800"/>
          </a:p>
        </p:txBody>
      </p:sp>
      <p:pic>
        <p:nvPicPr>
          <p:cNvPr id="233" name="Google Shape;233;p37"/>
          <p:cNvPicPr preferRelativeResize="0"/>
          <p:nvPr/>
        </p:nvPicPr>
        <p:blipFill>
          <a:blip r:embed="rId4">
            <a:alphaModFix/>
          </a:blip>
          <a:stretch>
            <a:fillRect/>
          </a:stretch>
        </p:blipFill>
        <p:spPr>
          <a:xfrm>
            <a:off x="762750" y="313138"/>
            <a:ext cx="7618488" cy="4517225"/>
          </a:xfrm>
          <a:prstGeom prst="rect">
            <a:avLst/>
          </a:prstGeom>
          <a:noFill/>
          <a:ln>
            <a:noFill/>
          </a:ln>
        </p:spPr>
      </p:pic>
      <p:pic>
        <p:nvPicPr>
          <p:cNvPr id="234" name="Google Shape;234;p37"/>
          <p:cNvPicPr preferRelativeResize="0"/>
          <p:nvPr/>
        </p:nvPicPr>
        <p:blipFill rotWithShape="1">
          <a:blip r:embed="rId5">
            <a:alphaModFix/>
          </a:blip>
          <a:srcRect b="-283210" l="-121850" r="121850" t="283210"/>
          <a:stretch/>
        </p:blipFill>
        <p:spPr>
          <a:xfrm>
            <a:off x="-133551" y="2554925"/>
            <a:ext cx="3852050" cy="875875"/>
          </a:xfrm>
          <a:prstGeom prst="rect">
            <a:avLst/>
          </a:prstGeom>
          <a:noFill/>
          <a:ln>
            <a:noFill/>
          </a:ln>
        </p:spPr>
      </p:pic>
      <p:pic>
        <p:nvPicPr>
          <p:cNvPr id="235" name="Google Shape;235;p37"/>
          <p:cNvPicPr preferRelativeResize="0"/>
          <p:nvPr/>
        </p:nvPicPr>
        <p:blipFill>
          <a:blip r:embed="rId6">
            <a:alphaModFix/>
          </a:blip>
          <a:stretch>
            <a:fillRect/>
          </a:stretch>
        </p:blipFill>
        <p:spPr>
          <a:xfrm>
            <a:off x="4447063" y="57800"/>
            <a:ext cx="4105275" cy="9334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38"/>
          <p:cNvPicPr preferRelativeResize="0"/>
          <p:nvPr/>
        </p:nvPicPr>
        <p:blipFill>
          <a:blip r:embed="rId3">
            <a:alphaModFix/>
          </a:blip>
          <a:stretch>
            <a:fillRect/>
          </a:stretch>
        </p:blipFill>
        <p:spPr>
          <a:xfrm>
            <a:off x="720463" y="152400"/>
            <a:ext cx="7703079" cy="48386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id="245" name="Google Shape;245;p39"/>
          <p:cNvPicPr preferRelativeResize="0"/>
          <p:nvPr/>
        </p:nvPicPr>
        <p:blipFill>
          <a:blip r:embed="rId3">
            <a:alphaModFix/>
          </a:blip>
          <a:stretch>
            <a:fillRect/>
          </a:stretch>
        </p:blipFill>
        <p:spPr>
          <a:xfrm>
            <a:off x="2742288" y="697575"/>
            <a:ext cx="3537080" cy="3748350"/>
          </a:xfrm>
          <a:prstGeom prst="rect">
            <a:avLst/>
          </a:prstGeom>
          <a:noFill/>
          <a:ln>
            <a:noFill/>
          </a:ln>
        </p:spPr>
      </p:pic>
      <p:sp>
        <p:nvSpPr>
          <p:cNvPr id="246" name="Google Shape;246;p39"/>
          <p:cNvSpPr txBox="1"/>
          <p:nvPr/>
        </p:nvSpPr>
        <p:spPr>
          <a:xfrm>
            <a:off x="2742300" y="4289050"/>
            <a:ext cx="3916800" cy="20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t>https://www.redbubble.com/people/shappie112/works/23629197-david-s-pumpkins-any-questions-ii?p=poster</a:t>
            </a:r>
            <a:endParaRPr sz="6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Analyzing / Displaying Data</a:t>
            </a:r>
            <a:endParaRPr>
              <a:solidFill>
                <a:srgbClr val="4A86E8"/>
              </a:solidFill>
            </a:endParaRPr>
          </a:p>
        </p:txBody>
      </p:sp>
      <p:sp>
        <p:nvSpPr>
          <p:cNvPr id="252" name="Google Shape;252;p40"/>
          <p:cNvSpPr txBox="1"/>
          <p:nvPr>
            <p:ph idx="1" type="body"/>
          </p:nvPr>
        </p:nvSpPr>
        <p:spPr>
          <a:xfrm>
            <a:off x="1998475" y="1965850"/>
            <a:ext cx="5448900" cy="270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5"/>
                </a:solidFill>
              </a:rPr>
              <a:t>Is this a necessary step? Perhaps not always?</a:t>
            </a:r>
            <a:endParaRPr sz="1800">
              <a:solidFill>
                <a:schemeClr val="accent5"/>
              </a:solidFill>
            </a:endParaRPr>
          </a:p>
          <a:p>
            <a:pPr indent="0" lvl="0" marL="0" rtl="0" algn="l">
              <a:spcBef>
                <a:spcPts val="1600"/>
              </a:spcBef>
              <a:spcAft>
                <a:spcPts val="0"/>
              </a:spcAft>
              <a:buNone/>
            </a:pPr>
            <a:r>
              <a:rPr i="1" lang="en" sz="1800">
                <a:solidFill>
                  <a:schemeClr val="accent5"/>
                </a:solidFill>
              </a:rPr>
              <a:t>Should we draw a distinction between “</a:t>
            </a:r>
            <a:r>
              <a:rPr b="1" i="1" lang="en" sz="1800">
                <a:solidFill>
                  <a:schemeClr val="accent5"/>
                </a:solidFill>
              </a:rPr>
              <a:t>analyze</a:t>
            </a:r>
            <a:r>
              <a:rPr i="1" lang="en" sz="1800">
                <a:solidFill>
                  <a:schemeClr val="accent5"/>
                </a:solidFill>
              </a:rPr>
              <a:t>” and “</a:t>
            </a:r>
            <a:r>
              <a:rPr b="1" i="1" lang="en" sz="1800">
                <a:solidFill>
                  <a:schemeClr val="accent5"/>
                </a:solidFill>
              </a:rPr>
              <a:t>display</a:t>
            </a:r>
            <a:r>
              <a:rPr i="1" lang="en" sz="1800">
                <a:solidFill>
                  <a:schemeClr val="accent5"/>
                </a:solidFill>
              </a:rPr>
              <a:t>?”  Why or why not? </a:t>
            </a:r>
            <a:endParaRPr sz="1800">
              <a:solidFill>
                <a:schemeClr val="accent5"/>
              </a:solidFill>
            </a:endParaRPr>
          </a:p>
          <a:p>
            <a:pPr indent="0" lvl="0" marL="0" rtl="0" algn="l">
              <a:spcBef>
                <a:spcPts val="1600"/>
              </a:spcBef>
              <a:spcAft>
                <a:spcPts val="0"/>
              </a:spcAft>
              <a:buNone/>
            </a:pPr>
            <a:r>
              <a:rPr lang="en"/>
              <a:t>~graph / data visualization as argument, demonstration, or image that must be explicated?</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Display / Analyze it: Visually</a:t>
            </a:r>
            <a:endParaRPr>
              <a:solidFill>
                <a:srgbClr val="4A86E8"/>
              </a:solidFill>
            </a:endParaRPr>
          </a:p>
        </p:txBody>
      </p:sp>
      <p:sp>
        <p:nvSpPr>
          <p:cNvPr id="258" name="Google Shape;258;p41"/>
          <p:cNvSpPr txBox="1"/>
          <p:nvPr>
            <p:ph idx="1" type="body"/>
          </p:nvPr>
        </p:nvSpPr>
        <p:spPr>
          <a:xfrm>
            <a:off x="311700" y="1152475"/>
            <a:ext cx="3999900" cy="39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Also: </a:t>
            </a:r>
            <a:r>
              <a:rPr b="1" lang="en">
                <a:solidFill>
                  <a:srgbClr val="4A86E8"/>
                </a:solidFill>
              </a:rPr>
              <a:t>Data Visualization, Mapping</a:t>
            </a:r>
            <a:endParaRPr b="1">
              <a:solidFill>
                <a:srgbClr val="4A86E8"/>
              </a:solidFill>
            </a:endParaRPr>
          </a:p>
          <a:p>
            <a:pPr indent="0" lvl="0" marL="0" rtl="0" algn="l">
              <a:spcBef>
                <a:spcPts val="1600"/>
              </a:spcBef>
              <a:spcAft>
                <a:spcPts val="0"/>
              </a:spcAft>
              <a:buNone/>
            </a:pPr>
            <a:r>
              <a:rPr b="1" lang="en"/>
              <a:t>Maps dataset as a network, graph, or chart.</a:t>
            </a:r>
            <a:endParaRPr b="1"/>
          </a:p>
          <a:p>
            <a:pPr indent="0" lvl="0" marL="0" rtl="0" algn="l">
              <a:spcBef>
                <a:spcPts val="1600"/>
              </a:spcBef>
              <a:spcAft>
                <a:spcPts val="0"/>
              </a:spcAft>
              <a:buNone/>
            </a:pPr>
            <a:r>
              <a:rPr i="1" lang="en"/>
              <a:t>Consider the role of your tools in creating your visual argument, as well as your audience. </a:t>
            </a:r>
            <a:endParaRPr i="1"/>
          </a:p>
          <a:p>
            <a:pPr indent="0" lvl="0" marL="0" rtl="0" algn="l">
              <a:spcBef>
                <a:spcPts val="1600"/>
              </a:spcBef>
              <a:spcAft>
                <a:spcPts val="0"/>
              </a:spcAft>
              <a:buNone/>
            </a:pPr>
            <a:r>
              <a:rPr b="1" lang="en"/>
              <a:t>Further Reading:</a:t>
            </a:r>
            <a:endParaRPr b="1"/>
          </a:p>
          <a:p>
            <a:pPr indent="0" lvl="0" marL="0" rtl="0" algn="l">
              <a:spcBef>
                <a:spcPts val="1600"/>
              </a:spcBef>
              <a:spcAft>
                <a:spcPts val="0"/>
              </a:spcAft>
              <a:buNone/>
            </a:pPr>
            <a:r>
              <a:rPr lang="en"/>
              <a:t>Drucker, Johanna. “</a:t>
            </a:r>
            <a:r>
              <a:rPr lang="en" u="sng">
                <a:solidFill>
                  <a:schemeClr val="hlink"/>
                </a:solidFill>
                <a:hlinkClick r:id="rId3"/>
              </a:rPr>
              <a:t>Humanities Approaches to Graphical Display.</a:t>
            </a:r>
            <a:r>
              <a:rPr lang="en"/>
              <a:t>” </a:t>
            </a:r>
            <a:r>
              <a:rPr i="1" lang="en"/>
              <a:t>DHQ</a:t>
            </a:r>
            <a:r>
              <a:rPr lang="en"/>
              <a:t>. 5:1 (2011)</a:t>
            </a:r>
            <a:endParaRPr/>
          </a:p>
          <a:p>
            <a:pPr indent="-304800" lvl="0" marL="457200" rtl="0" algn="l">
              <a:spcBef>
                <a:spcPts val="0"/>
              </a:spcBef>
              <a:spcAft>
                <a:spcPts val="0"/>
              </a:spcAft>
              <a:buSzPts val="1200"/>
              <a:buChar char="-"/>
            </a:pPr>
            <a:r>
              <a:rPr lang="en" sz="1200"/>
              <a:t>“Tools carry with them assumptions of knowledge as observer-independent and certain, rather than observer co-dependent and interpretative… w</a:t>
            </a:r>
            <a:r>
              <a:rPr lang="en" sz="1200"/>
              <a:t>e need a humanities approach to the graphical expression of interpretation.”</a:t>
            </a:r>
            <a:endParaRPr sz="1200"/>
          </a:p>
          <a:p>
            <a:pPr indent="0" lvl="0" marL="0" rtl="0" algn="l">
              <a:spcBef>
                <a:spcPts val="0"/>
              </a:spcBef>
              <a:spcAft>
                <a:spcPts val="1600"/>
              </a:spcAft>
              <a:buNone/>
            </a:pPr>
            <a:r>
              <a:t/>
            </a:r>
            <a:endParaRPr/>
          </a:p>
        </p:txBody>
      </p:sp>
      <p:sp>
        <p:nvSpPr>
          <p:cNvPr id="259" name="Google Shape;259;p4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2"/>
              </a:buClr>
              <a:buSzPts val="1400"/>
              <a:buChar char="➔"/>
            </a:pPr>
            <a:r>
              <a:rPr b="1" lang="en">
                <a:solidFill>
                  <a:schemeClr val="accent2"/>
                </a:solidFill>
              </a:rPr>
              <a:t>Excel or </a:t>
            </a:r>
            <a:r>
              <a:rPr b="1" lang="en" u="sng">
                <a:solidFill>
                  <a:schemeClr val="hlink"/>
                </a:solidFill>
                <a:hlinkClick r:id="rId4"/>
              </a:rPr>
              <a:t>Google Sheets</a:t>
            </a:r>
            <a:endParaRPr b="1">
              <a:solidFill>
                <a:schemeClr val="accent2"/>
              </a:solidFill>
            </a:endParaRPr>
          </a:p>
          <a:p>
            <a:pPr indent="-304800" lvl="1" marL="914400" rtl="0" algn="l">
              <a:spcBef>
                <a:spcPts val="1000"/>
              </a:spcBef>
              <a:spcAft>
                <a:spcPts val="0"/>
              </a:spcAft>
              <a:buClr>
                <a:schemeClr val="accent2"/>
              </a:buClr>
              <a:buSzPts val="1200"/>
              <a:buChar char="◆"/>
            </a:pPr>
            <a:r>
              <a:rPr lang="en">
                <a:solidFill>
                  <a:schemeClr val="accent2"/>
                </a:solidFill>
              </a:rPr>
              <a:t>can generate most basic graphs and charts</a:t>
            </a:r>
            <a:endParaRPr>
              <a:solidFill>
                <a:schemeClr val="accent2"/>
              </a:solidFill>
            </a:endParaRPr>
          </a:p>
          <a:p>
            <a:pPr indent="-317500" lvl="0" marL="457200" rtl="0" algn="l">
              <a:spcBef>
                <a:spcPts val="1000"/>
              </a:spcBef>
              <a:spcAft>
                <a:spcPts val="0"/>
              </a:spcAft>
              <a:buSzPts val="1400"/>
              <a:buChar char="➔"/>
            </a:pPr>
            <a:r>
              <a:rPr b="1" lang="en" u="sng">
                <a:solidFill>
                  <a:schemeClr val="hlink"/>
                </a:solidFill>
                <a:hlinkClick r:id="rId5"/>
              </a:rPr>
              <a:t>Gephi</a:t>
            </a:r>
            <a:endParaRPr b="1">
              <a:solidFill>
                <a:schemeClr val="accent2"/>
              </a:solidFill>
            </a:endParaRPr>
          </a:p>
          <a:p>
            <a:pPr indent="-304800" lvl="1" marL="914400" rtl="0" algn="l">
              <a:spcBef>
                <a:spcPts val="1000"/>
              </a:spcBef>
              <a:spcAft>
                <a:spcPts val="0"/>
              </a:spcAft>
              <a:buClr>
                <a:schemeClr val="accent2"/>
              </a:buClr>
              <a:buSzPts val="1200"/>
              <a:buChar char="◆"/>
            </a:pPr>
            <a:r>
              <a:rPr lang="en">
                <a:solidFill>
                  <a:schemeClr val="accent2"/>
                </a:solidFill>
              </a:rPr>
              <a:t>open-source visualization platform</a:t>
            </a:r>
            <a:endParaRPr>
              <a:solidFill>
                <a:schemeClr val="accent2"/>
              </a:solidFill>
            </a:endParaRPr>
          </a:p>
          <a:p>
            <a:pPr indent="-304800" lvl="1" marL="914400" rtl="0" algn="l">
              <a:spcBef>
                <a:spcPts val="1000"/>
              </a:spcBef>
              <a:spcAft>
                <a:spcPts val="0"/>
              </a:spcAft>
              <a:buClr>
                <a:schemeClr val="accent2"/>
              </a:buClr>
              <a:buSzPts val="1200"/>
              <a:buChar char="◆"/>
            </a:pPr>
            <a:r>
              <a:rPr lang="en">
                <a:solidFill>
                  <a:schemeClr val="accent2"/>
                </a:solidFill>
              </a:rPr>
              <a:t>use </a:t>
            </a:r>
            <a:r>
              <a:rPr b="1" lang="en">
                <a:solidFill>
                  <a:schemeClr val="accent2"/>
                </a:solidFill>
              </a:rPr>
              <a:t>Sigma</a:t>
            </a:r>
            <a:r>
              <a:rPr lang="en">
                <a:solidFill>
                  <a:schemeClr val="accent2"/>
                </a:solidFill>
              </a:rPr>
              <a:t>, a Javascript library, to render results interactively in a web browser.</a:t>
            </a:r>
            <a:endParaRPr b="1" sz="1400">
              <a:solidFill>
                <a:schemeClr val="accent2"/>
              </a:solidFill>
            </a:endParaRPr>
          </a:p>
          <a:p>
            <a:pPr indent="-317500" lvl="0" marL="457200" marR="0" rtl="0" algn="l">
              <a:lnSpc>
                <a:spcPct val="115000"/>
              </a:lnSpc>
              <a:spcBef>
                <a:spcPts val="1000"/>
              </a:spcBef>
              <a:spcAft>
                <a:spcPts val="0"/>
              </a:spcAft>
              <a:buClr>
                <a:schemeClr val="accent2"/>
              </a:buClr>
              <a:buSzPts val="1400"/>
              <a:buChar char="➔"/>
            </a:pPr>
            <a:r>
              <a:rPr b="1" lang="en">
                <a:solidFill>
                  <a:schemeClr val="accent2"/>
                </a:solidFill>
              </a:rPr>
              <a:t>Sample Project: </a:t>
            </a:r>
            <a:r>
              <a:rPr b="1" lang="en" u="sng">
                <a:solidFill>
                  <a:schemeClr val="hlink"/>
                </a:solidFill>
                <a:hlinkClick r:id="rId6"/>
              </a:rPr>
              <a:t>Quantifying Kissinger</a:t>
            </a:r>
            <a:r>
              <a:rPr b="1" lang="en">
                <a:solidFill>
                  <a:schemeClr val="accent2"/>
                </a:solidFill>
              </a:rPr>
              <a:t> </a:t>
            </a:r>
            <a:endParaRPr b="1">
              <a:solidFill>
                <a:schemeClr val="accent2"/>
              </a:solidFill>
            </a:endParaRPr>
          </a:p>
          <a:p>
            <a:pPr indent="-304800" lvl="1" marL="914400" rtl="0" algn="l">
              <a:spcBef>
                <a:spcPts val="1000"/>
              </a:spcBef>
              <a:spcAft>
                <a:spcPts val="0"/>
              </a:spcAft>
              <a:buSzPts val="1200"/>
              <a:buChar char="◆"/>
            </a:pPr>
            <a:r>
              <a:rPr lang="en"/>
              <a:t>computational analysis of the National Security Archive’s Kissinger collection of correspondence.</a:t>
            </a:r>
            <a:endParaRPr>
              <a:solidFill>
                <a:schemeClr val="accent2"/>
              </a:solidFill>
            </a:endParaRPr>
          </a:p>
          <a:p>
            <a:pPr indent="0" lvl="0" marL="0" rtl="0" algn="l">
              <a:spcBef>
                <a:spcPts val="1000"/>
              </a:spcBef>
              <a:spcAft>
                <a:spcPts val="0"/>
              </a:spcAft>
              <a:buNone/>
            </a:pPr>
            <a:r>
              <a:t/>
            </a:r>
            <a:endParaRPr>
              <a:solidFill>
                <a:schemeClr val="accent2"/>
              </a:solidFill>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61450" y="328400"/>
            <a:ext cx="2332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4A86E8"/>
                </a:solidFill>
              </a:rPr>
              <a:t>Tool</a:t>
            </a:r>
            <a:r>
              <a:rPr lang="en" sz="2600">
                <a:solidFill>
                  <a:srgbClr val="4A86E8"/>
                </a:solidFill>
              </a:rPr>
              <a:t>: </a:t>
            </a:r>
            <a:endParaRPr sz="2600">
              <a:solidFill>
                <a:srgbClr val="4A86E8"/>
              </a:solidFill>
            </a:endParaRPr>
          </a:p>
        </p:txBody>
      </p:sp>
      <p:sp>
        <p:nvSpPr>
          <p:cNvPr id="73" name="Google Shape;73;p15"/>
          <p:cNvSpPr txBox="1"/>
          <p:nvPr>
            <p:ph idx="1" type="body"/>
          </p:nvPr>
        </p:nvSpPr>
        <p:spPr>
          <a:xfrm>
            <a:off x="271900" y="1020550"/>
            <a:ext cx="3914700" cy="38460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lang="en">
                <a:solidFill>
                  <a:srgbClr val="222222"/>
                </a:solidFill>
                <a:highlight>
                  <a:srgbClr val="FFFFFF"/>
                </a:highlight>
                <a:latin typeface="Arial"/>
                <a:ea typeface="Arial"/>
                <a:cs typeface="Arial"/>
                <a:sym typeface="Arial"/>
              </a:rPr>
              <a:t>A device or implement, especially one held in the hand, used to carry out a particular function.</a:t>
            </a:r>
            <a:endParaRPr>
              <a:solidFill>
                <a:srgbClr val="222222"/>
              </a:solidFill>
              <a:highlight>
                <a:srgbClr val="FFFFFF"/>
              </a:highlight>
              <a:latin typeface="Arial"/>
              <a:ea typeface="Arial"/>
              <a:cs typeface="Arial"/>
              <a:sym typeface="Arial"/>
            </a:endParaRPr>
          </a:p>
          <a:p>
            <a:pPr indent="0" lvl="0" marL="0" rtl="0" algn="l">
              <a:spcBef>
                <a:spcPts val="1400"/>
              </a:spcBef>
              <a:spcAft>
                <a:spcPts val="0"/>
              </a:spcAft>
              <a:buNone/>
            </a:pPr>
            <a:r>
              <a:t/>
            </a:r>
            <a:endParaRPr>
              <a:solidFill>
                <a:srgbClr val="000000"/>
              </a:solidFill>
              <a:latin typeface="Arial"/>
              <a:ea typeface="Arial"/>
              <a:cs typeface="Arial"/>
              <a:sym typeface="Arial"/>
            </a:endParaRPr>
          </a:p>
          <a:p>
            <a:pPr indent="0" lvl="0" marL="0" rtl="0" algn="l">
              <a:spcBef>
                <a:spcPts val="1400"/>
              </a:spcBef>
              <a:spcAft>
                <a:spcPts val="0"/>
              </a:spcAft>
              <a:buNone/>
            </a:pPr>
            <a:r>
              <a:rPr lang="en">
                <a:solidFill>
                  <a:srgbClr val="000000"/>
                </a:solidFill>
                <a:latin typeface="Arial"/>
                <a:ea typeface="Arial"/>
                <a:cs typeface="Arial"/>
                <a:sym typeface="Arial"/>
              </a:rPr>
              <a:t>[in computing]</a:t>
            </a:r>
            <a:endParaRPr>
              <a:solidFill>
                <a:srgbClr val="000000"/>
              </a:solidFill>
              <a:latin typeface="Arial"/>
              <a:ea typeface="Arial"/>
              <a:cs typeface="Arial"/>
              <a:sym typeface="Arial"/>
            </a:endParaRPr>
          </a:p>
          <a:p>
            <a:pPr indent="0" lvl="0" marL="0" rtl="0" algn="l">
              <a:spcBef>
                <a:spcPts val="400"/>
              </a:spcBef>
              <a:spcAft>
                <a:spcPts val="0"/>
              </a:spcAft>
              <a:buNone/>
            </a:pPr>
            <a:r>
              <a:rPr lang="en">
                <a:solidFill>
                  <a:srgbClr val="000000"/>
                </a:solidFill>
                <a:latin typeface="Arial"/>
                <a:ea typeface="Arial"/>
                <a:cs typeface="Arial"/>
                <a:sym typeface="Arial"/>
              </a:rPr>
              <a:t>A piece of software that carries out a particular function, typically creating or modifying another program. (Oxford Enligsh Dictionary)</a:t>
            </a:r>
            <a:endParaRPr>
              <a:solidFill>
                <a:srgbClr val="000000"/>
              </a:solidFill>
              <a:latin typeface="Arial"/>
              <a:ea typeface="Arial"/>
              <a:cs typeface="Arial"/>
              <a:sym typeface="Arial"/>
            </a:endParaRPr>
          </a:p>
          <a:p>
            <a:pPr indent="0" lvl="0" marL="0" rtl="0" algn="l">
              <a:lnSpc>
                <a:spcPct val="100000"/>
              </a:lnSpc>
              <a:spcBef>
                <a:spcPts val="1600"/>
              </a:spcBef>
              <a:spcAft>
                <a:spcPts val="0"/>
              </a:spcAft>
              <a:buNone/>
            </a:pPr>
            <a:r>
              <a:t/>
            </a:r>
            <a:endParaRPr sz="1200"/>
          </a:p>
          <a:p>
            <a:pPr indent="0" lvl="0" marL="0" rtl="0" algn="l">
              <a:lnSpc>
                <a:spcPct val="100000"/>
              </a:lnSpc>
              <a:spcBef>
                <a:spcPts val="0"/>
              </a:spcBef>
              <a:spcAft>
                <a:spcPts val="0"/>
              </a:spcAft>
              <a:buNone/>
            </a:pPr>
            <a:r>
              <a:t/>
            </a:r>
            <a:endParaRPr sz="3000">
              <a:solidFill>
                <a:schemeClr val="accent3"/>
              </a:solidFill>
              <a:latin typeface="Alfa Slab One"/>
              <a:ea typeface="Alfa Slab One"/>
              <a:cs typeface="Alfa Slab One"/>
              <a:sym typeface="Alfa Slab One"/>
            </a:endParaRPr>
          </a:p>
          <a:p>
            <a:pPr indent="0" lvl="0" marL="0" rtl="0" algn="l">
              <a:lnSpc>
                <a:spcPct val="100000"/>
              </a:lnSpc>
              <a:spcBef>
                <a:spcPts val="0"/>
              </a:spcBef>
              <a:spcAft>
                <a:spcPts val="0"/>
              </a:spcAft>
              <a:buNone/>
            </a:pPr>
            <a:r>
              <a:t/>
            </a:r>
            <a:endParaRPr sz="3000">
              <a:solidFill>
                <a:schemeClr val="accent3"/>
              </a:solidFill>
              <a:latin typeface="Alfa Slab One"/>
              <a:ea typeface="Alfa Slab One"/>
              <a:cs typeface="Alfa Slab One"/>
              <a:sym typeface="Alfa Slab One"/>
            </a:endParaRPr>
          </a:p>
          <a:p>
            <a:pPr indent="0" lvl="0" marL="0" rtl="0" algn="l">
              <a:spcBef>
                <a:spcPts val="0"/>
              </a:spcBef>
              <a:spcAft>
                <a:spcPts val="1600"/>
              </a:spcAft>
              <a:buNone/>
            </a:pPr>
            <a:r>
              <a:t/>
            </a:r>
            <a:endParaRPr/>
          </a:p>
        </p:txBody>
      </p:sp>
      <p:sp>
        <p:nvSpPr>
          <p:cNvPr id="74" name="Google Shape;74;p15"/>
          <p:cNvSpPr txBox="1"/>
          <p:nvPr/>
        </p:nvSpPr>
        <p:spPr>
          <a:xfrm>
            <a:off x="4485000" y="328400"/>
            <a:ext cx="4626000" cy="10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4A86E8"/>
                </a:solidFill>
                <a:latin typeface="Alfa Slab One"/>
                <a:ea typeface="Alfa Slab One"/>
                <a:cs typeface="Alfa Slab One"/>
                <a:sym typeface="Alfa Slab One"/>
              </a:rPr>
              <a:t>DH (Digital Humanities):</a:t>
            </a:r>
            <a:endParaRPr sz="2600">
              <a:solidFill>
                <a:srgbClr val="4A86E8"/>
              </a:solidFill>
            </a:endParaRPr>
          </a:p>
        </p:txBody>
      </p:sp>
      <p:sp>
        <p:nvSpPr>
          <p:cNvPr id="75" name="Google Shape;75;p15"/>
          <p:cNvSpPr txBox="1"/>
          <p:nvPr/>
        </p:nvSpPr>
        <p:spPr>
          <a:xfrm>
            <a:off x="4524800" y="959325"/>
            <a:ext cx="4357800" cy="340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222222"/>
                </a:solidFill>
                <a:highlight>
                  <a:srgbClr val="FFFFFF"/>
                </a:highlight>
              </a:rPr>
              <a:t>An area of scholarly activity at the intersection of computing or digital technologies and the disciplines of the humanities…</a:t>
            </a:r>
            <a:endParaRPr sz="1800">
              <a:solidFill>
                <a:srgbClr val="222222"/>
              </a:solidFill>
              <a:highlight>
                <a:srgbClr val="FFFFFF"/>
              </a:highlight>
            </a:endParaRPr>
          </a:p>
          <a:p>
            <a:pPr indent="0" lvl="0" marL="0" rtl="0" algn="l">
              <a:spcBef>
                <a:spcPts val="0"/>
              </a:spcBef>
              <a:spcAft>
                <a:spcPts val="0"/>
              </a:spcAft>
              <a:buNone/>
            </a:pPr>
            <a:r>
              <a:rPr lang="en" sz="1800">
                <a:solidFill>
                  <a:srgbClr val="222222"/>
                </a:solidFill>
                <a:highlight>
                  <a:srgbClr val="FFFFFF"/>
                </a:highlight>
              </a:rPr>
              <a:t> </a:t>
            </a:r>
            <a:endParaRPr sz="1800">
              <a:solidFill>
                <a:srgbClr val="222222"/>
              </a:solidFill>
              <a:highlight>
                <a:srgbClr val="FFFFFF"/>
              </a:highlight>
            </a:endParaRPr>
          </a:p>
          <a:p>
            <a:pPr indent="0" lvl="0" marL="0" rtl="0" algn="l">
              <a:spcBef>
                <a:spcPts val="0"/>
              </a:spcBef>
              <a:spcAft>
                <a:spcPts val="0"/>
              </a:spcAft>
              <a:buNone/>
            </a:pPr>
            <a:r>
              <a:rPr lang="en" sz="1800">
                <a:solidFill>
                  <a:srgbClr val="222222"/>
                </a:solidFill>
                <a:highlight>
                  <a:srgbClr val="FFFFFF"/>
                </a:highlight>
              </a:rPr>
              <a:t>DH brings digital tools and methods to the study of the humanities with the recognition that the printed word is no longer the main medium for knowledge production and distribution.</a:t>
            </a:r>
            <a:endParaRPr sz="1800">
              <a:solidFill>
                <a:srgbClr val="222222"/>
              </a:solidFill>
              <a:highlight>
                <a:srgbClr val="FFFFFF"/>
              </a:highlight>
            </a:endParaRPr>
          </a:p>
          <a:p>
            <a:pPr indent="0" lvl="0" marL="0" rtl="0" algn="l">
              <a:spcBef>
                <a:spcPts val="0"/>
              </a:spcBef>
              <a:spcAft>
                <a:spcPts val="0"/>
              </a:spcAft>
              <a:buNone/>
            </a:pPr>
            <a:r>
              <a:t/>
            </a:r>
            <a:endParaRPr sz="1800">
              <a:solidFill>
                <a:srgbClr val="222222"/>
              </a:solidFill>
              <a:highlight>
                <a:srgbClr val="FFFFFF"/>
              </a:highlight>
            </a:endParaRPr>
          </a:p>
          <a:p>
            <a:pPr indent="0" lvl="0" marL="0" rtl="0" algn="l">
              <a:spcBef>
                <a:spcPts val="0"/>
              </a:spcBef>
              <a:spcAft>
                <a:spcPts val="0"/>
              </a:spcAft>
              <a:buNone/>
            </a:pPr>
            <a:r>
              <a:rPr lang="en" sz="1800">
                <a:solidFill>
                  <a:srgbClr val="222222"/>
                </a:solidFill>
                <a:highlight>
                  <a:schemeClr val="lt1"/>
                </a:highlight>
              </a:rPr>
              <a:t>Provides </a:t>
            </a:r>
            <a:r>
              <a:rPr lang="en" sz="1800">
                <a:solidFill>
                  <a:srgbClr val="222222"/>
                </a:solidFill>
                <a:highlight>
                  <a:schemeClr val="lt1"/>
                </a:highlight>
              </a:rPr>
              <a:t>new ways of doing computationally engaged research, teaching, and publishing </a:t>
            </a:r>
            <a:r>
              <a:rPr lang="en" sz="1800">
                <a:solidFill>
                  <a:srgbClr val="222222"/>
                </a:solidFill>
                <a:highlight>
                  <a:srgbClr val="FFFFFF"/>
                </a:highlight>
              </a:rPr>
              <a:t>(Wikipedia). </a:t>
            </a:r>
            <a:endParaRPr sz="18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2"/>
          <p:cNvSpPr txBox="1"/>
          <p:nvPr/>
        </p:nvSpPr>
        <p:spPr>
          <a:xfrm>
            <a:off x="0" y="0"/>
            <a:ext cx="3203100" cy="120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4A86E8"/>
                </a:solidFill>
                <a:latin typeface="Alfa Slab One"/>
                <a:ea typeface="Alfa Slab One"/>
                <a:cs typeface="Alfa Slab One"/>
                <a:sym typeface="Alfa Slab One"/>
              </a:rPr>
              <a:t>Quantifying Kissinger: </a:t>
            </a:r>
            <a:endParaRPr>
              <a:solidFill>
                <a:srgbClr val="4A86E8"/>
              </a:solidFill>
            </a:endParaRPr>
          </a:p>
        </p:txBody>
      </p:sp>
      <p:sp>
        <p:nvSpPr>
          <p:cNvPr id="265" name="Google Shape;265;p42"/>
          <p:cNvSpPr txBox="1"/>
          <p:nvPr/>
        </p:nvSpPr>
        <p:spPr>
          <a:xfrm>
            <a:off x="2817125" y="4517700"/>
            <a:ext cx="2592000" cy="62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Video of time-lapse version</a:t>
            </a:r>
            <a:endParaRPr/>
          </a:p>
        </p:txBody>
      </p:sp>
      <p:sp>
        <p:nvSpPr>
          <p:cNvPr id="266" name="Google Shape;266;p42"/>
          <p:cNvSpPr txBox="1"/>
          <p:nvPr/>
        </p:nvSpPr>
        <p:spPr>
          <a:xfrm>
            <a:off x="-143875" y="1107375"/>
            <a:ext cx="2918700" cy="3753600"/>
          </a:xfrm>
          <a:prstGeom prst="rect">
            <a:avLst/>
          </a:prstGeom>
          <a:noFill/>
          <a:ln>
            <a:noFill/>
          </a:ln>
        </p:spPr>
        <p:txBody>
          <a:bodyPr anchorCtr="0" anchor="ctr" bIns="91425" lIns="91425" spcFirstLastPara="1" rIns="91425" wrap="square" tIns="91425">
            <a:noAutofit/>
          </a:bodyPr>
          <a:lstStyle/>
          <a:p>
            <a:pPr indent="-317500" lvl="0" marL="457200" marR="0" rtl="0" algn="l">
              <a:lnSpc>
                <a:spcPct val="115000"/>
              </a:lnSpc>
              <a:spcBef>
                <a:spcPts val="0"/>
              </a:spcBef>
              <a:spcAft>
                <a:spcPts val="0"/>
              </a:spcAft>
              <a:buClr>
                <a:schemeClr val="accent2"/>
              </a:buClr>
              <a:buSzPts val="1400"/>
              <a:buFont typeface="Proxima Nova"/>
              <a:buChar char="➔"/>
            </a:pPr>
            <a:r>
              <a:rPr lang="en" sz="1200">
                <a:solidFill>
                  <a:schemeClr val="accent2"/>
                </a:solidFill>
                <a:latin typeface="Proxima Nova"/>
                <a:ea typeface="Proxima Nova"/>
                <a:cs typeface="Proxima Nova"/>
                <a:sym typeface="Proxima Nova"/>
              </a:rPr>
              <a:t>Selected Topics Models:</a:t>
            </a:r>
            <a:endParaRPr sz="1200">
              <a:solidFill>
                <a:schemeClr val="accent2"/>
              </a:solidFill>
              <a:latin typeface="Proxima Nova"/>
              <a:ea typeface="Proxima Nova"/>
              <a:cs typeface="Proxima Nova"/>
              <a:sym typeface="Proxima Nova"/>
            </a:endParaRPr>
          </a:p>
          <a:p>
            <a:pPr indent="-304800" lvl="1" marL="914400" rtl="0" algn="l">
              <a:lnSpc>
                <a:spcPct val="115000"/>
              </a:lnSpc>
              <a:spcBef>
                <a:spcPts val="1000"/>
              </a:spcBef>
              <a:spcAft>
                <a:spcPts val="0"/>
              </a:spcAft>
              <a:buClr>
                <a:schemeClr val="accent2"/>
              </a:buClr>
              <a:buSzPts val="1200"/>
              <a:buFont typeface="Proxima Nova"/>
              <a:buChar char="◆"/>
            </a:pPr>
            <a:r>
              <a:rPr lang="en" sz="1200">
                <a:solidFill>
                  <a:schemeClr val="accent2"/>
                </a:solidFill>
                <a:latin typeface="Proxima Nova"/>
                <a:ea typeface="Proxima Nova"/>
                <a:cs typeface="Proxima Nova"/>
                <a:sym typeface="Proxima Nova"/>
              </a:rPr>
              <a:t>North-South-Thieu-Vietnam</a:t>
            </a:r>
            <a:endParaRPr sz="1200">
              <a:solidFill>
                <a:schemeClr val="accent2"/>
              </a:solidFill>
              <a:latin typeface="Proxima Nova"/>
              <a:ea typeface="Proxima Nova"/>
              <a:cs typeface="Proxima Nova"/>
              <a:sym typeface="Proxima Nova"/>
            </a:endParaRPr>
          </a:p>
          <a:p>
            <a:pPr indent="-304800" lvl="1" marL="914400" rtl="0" algn="l">
              <a:lnSpc>
                <a:spcPct val="115000"/>
              </a:lnSpc>
              <a:spcBef>
                <a:spcPts val="1000"/>
              </a:spcBef>
              <a:spcAft>
                <a:spcPts val="0"/>
              </a:spcAft>
              <a:buClr>
                <a:schemeClr val="accent2"/>
              </a:buClr>
              <a:buSzPts val="1200"/>
              <a:buFont typeface="Proxima Nova"/>
              <a:buChar char="◆"/>
            </a:pPr>
            <a:r>
              <a:rPr lang="en" sz="1200">
                <a:solidFill>
                  <a:schemeClr val="accent2"/>
                </a:solidFill>
                <a:latin typeface="Proxima Nova"/>
                <a:ea typeface="Proxima Nova"/>
                <a:cs typeface="Proxima Nova"/>
                <a:sym typeface="Proxima Nova"/>
              </a:rPr>
              <a:t>Saudi-Arab-Oil-Russians</a:t>
            </a:r>
            <a:endParaRPr sz="1200">
              <a:solidFill>
                <a:schemeClr val="accent2"/>
              </a:solidFill>
              <a:latin typeface="Proxima Nova"/>
              <a:ea typeface="Proxima Nova"/>
              <a:cs typeface="Proxima Nova"/>
              <a:sym typeface="Proxima Nova"/>
            </a:endParaRPr>
          </a:p>
          <a:p>
            <a:pPr indent="-304800" lvl="1" marL="914400" rtl="0" algn="l">
              <a:lnSpc>
                <a:spcPct val="115000"/>
              </a:lnSpc>
              <a:spcBef>
                <a:spcPts val="1000"/>
              </a:spcBef>
              <a:spcAft>
                <a:spcPts val="0"/>
              </a:spcAft>
              <a:buClr>
                <a:schemeClr val="accent2"/>
              </a:buClr>
              <a:buSzPts val="1200"/>
              <a:buFont typeface="Proxima Nova"/>
              <a:buChar char="◆"/>
            </a:pPr>
            <a:r>
              <a:rPr lang="en" sz="1200">
                <a:solidFill>
                  <a:schemeClr val="accent2"/>
                </a:solidFill>
                <a:latin typeface="Proxima Nova"/>
                <a:ea typeface="Proxima Nova"/>
                <a:cs typeface="Proxima Nova"/>
                <a:sym typeface="Proxima Nova"/>
              </a:rPr>
              <a:t>Israel-Asad-Egypt-Syria</a:t>
            </a:r>
            <a:endParaRPr sz="1200">
              <a:solidFill>
                <a:schemeClr val="accent2"/>
              </a:solidFill>
              <a:latin typeface="Proxima Nova"/>
              <a:ea typeface="Proxima Nova"/>
              <a:cs typeface="Proxima Nova"/>
              <a:sym typeface="Proxima Nova"/>
            </a:endParaRPr>
          </a:p>
          <a:p>
            <a:pPr indent="-304800" lvl="1" marL="914400" rtl="0" algn="l">
              <a:lnSpc>
                <a:spcPct val="115000"/>
              </a:lnSpc>
              <a:spcBef>
                <a:spcPts val="1000"/>
              </a:spcBef>
              <a:spcAft>
                <a:spcPts val="0"/>
              </a:spcAft>
              <a:buClr>
                <a:schemeClr val="accent2"/>
              </a:buClr>
              <a:buSzPts val="1200"/>
              <a:buFont typeface="Proxima Nova"/>
              <a:buChar char="◆"/>
            </a:pPr>
            <a:r>
              <a:rPr lang="en" sz="1200">
                <a:solidFill>
                  <a:schemeClr val="accent2"/>
                </a:solidFill>
                <a:latin typeface="Proxima Nova"/>
                <a:ea typeface="Proxima Nova"/>
                <a:cs typeface="Proxima Nova"/>
                <a:sym typeface="Proxima Nova"/>
              </a:rPr>
              <a:t>Don-told</a:t>
            </a:r>
            <a:endParaRPr sz="1200">
              <a:solidFill>
                <a:schemeClr val="accent2"/>
              </a:solidFill>
              <a:latin typeface="Proxima Nova"/>
              <a:ea typeface="Proxima Nova"/>
              <a:cs typeface="Proxima Nova"/>
              <a:sym typeface="Proxima Nova"/>
            </a:endParaRPr>
          </a:p>
          <a:p>
            <a:pPr indent="-304800" lvl="1" marL="914400" rtl="0" algn="l">
              <a:lnSpc>
                <a:spcPct val="115000"/>
              </a:lnSpc>
              <a:spcBef>
                <a:spcPts val="1000"/>
              </a:spcBef>
              <a:spcAft>
                <a:spcPts val="0"/>
              </a:spcAft>
              <a:buClr>
                <a:schemeClr val="accent2"/>
              </a:buClr>
              <a:buSzPts val="1200"/>
              <a:buFont typeface="Proxima Nova"/>
              <a:buChar char="◆"/>
            </a:pPr>
            <a:r>
              <a:rPr lang="en" sz="1200">
                <a:solidFill>
                  <a:schemeClr val="accent2"/>
                </a:solidFill>
                <a:latin typeface="Proxima Nova"/>
                <a:ea typeface="Proxima Nova"/>
                <a:cs typeface="Proxima Nova"/>
                <a:sym typeface="Proxima Nova"/>
              </a:rPr>
              <a:t>Soviet-Dobrynin</a:t>
            </a:r>
            <a:endParaRPr sz="1200">
              <a:solidFill>
                <a:schemeClr val="accent2"/>
              </a:solidFill>
              <a:latin typeface="Proxima Nova"/>
              <a:ea typeface="Proxima Nova"/>
              <a:cs typeface="Proxima Nova"/>
              <a:sym typeface="Proxima Nova"/>
            </a:endParaRPr>
          </a:p>
          <a:p>
            <a:pPr indent="-304800" lvl="1" marL="914400" rtl="0" algn="l">
              <a:lnSpc>
                <a:spcPct val="115000"/>
              </a:lnSpc>
              <a:spcBef>
                <a:spcPts val="1000"/>
              </a:spcBef>
              <a:spcAft>
                <a:spcPts val="0"/>
              </a:spcAft>
              <a:buClr>
                <a:schemeClr val="accent2"/>
              </a:buClr>
              <a:buSzPts val="1200"/>
              <a:buFont typeface="Proxima Nova"/>
              <a:buChar char="◆"/>
            </a:pPr>
            <a:r>
              <a:rPr lang="en" sz="1200">
                <a:solidFill>
                  <a:schemeClr val="accent2"/>
                </a:solidFill>
                <a:latin typeface="Proxima Nova"/>
                <a:ea typeface="Proxima Nova"/>
                <a:cs typeface="Proxima Nova"/>
                <a:sym typeface="Proxima Nova"/>
              </a:rPr>
              <a:t>Southern-Europe</a:t>
            </a:r>
            <a:endParaRPr sz="1200">
              <a:solidFill>
                <a:schemeClr val="accent2"/>
              </a:solidFill>
              <a:latin typeface="Proxima Nova"/>
              <a:ea typeface="Proxima Nova"/>
              <a:cs typeface="Proxima Nova"/>
              <a:sym typeface="Proxima Nova"/>
            </a:endParaRPr>
          </a:p>
          <a:p>
            <a:pPr indent="-304800" lvl="1" marL="914400" rtl="0" algn="l">
              <a:lnSpc>
                <a:spcPct val="115000"/>
              </a:lnSpc>
              <a:spcBef>
                <a:spcPts val="1000"/>
              </a:spcBef>
              <a:spcAft>
                <a:spcPts val="0"/>
              </a:spcAft>
              <a:buClr>
                <a:schemeClr val="accent2"/>
              </a:buClr>
              <a:buSzPts val="1200"/>
              <a:buFont typeface="Proxima Nova"/>
              <a:buChar char="◆"/>
            </a:pPr>
            <a:r>
              <a:rPr lang="en" sz="1200">
                <a:solidFill>
                  <a:schemeClr val="accent2"/>
                </a:solidFill>
                <a:latin typeface="Proxima Nova"/>
                <a:ea typeface="Proxima Nova"/>
                <a:cs typeface="Proxima Nova"/>
                <a:sym typeface="Proxima Nova"/>
              </a:rPr>
              <a:t>Greece-Turkey</a:t>
            </a:r>
            <a:endParaRPr sz="1200">
              <a:solidFill>
                <a:schemeClr val="accent2"/>
              </a:solidFill>
              <a:latin typeface="Proxima Nova"/>
              <a:ea typeface="Proxima Nova"/>
              <a:cs typeface="Proxima Nova"/>
              <a:sym typeface="Proxima Nova"/>
            </a:endParaRPr>
          </a:p>
          <a:p>
            <a:pPr indent="-304800" lvl="1" marL="914400" rtl="0" algn="l">
              <a:lnSpc>
                <a:spcPct val="115000"/>
              </a:lnSpc>
              <a:spcBef>
                <a:spcPts val="1000"/>
              </a:spcBef>
              <a:spcAft>
                <a:spcPts val="0"/>
              </a:spcAft>
              <a:buClr>
                <a:schemeClr val="accent2"/>
              </a:buClr>
              <a:buSzPts val="1200"/>
              <a:buFont typeface="Proxima Nova"/>
              <a:buChar char="◆"/>
            </a:pPr>
            <a:r>
              <a:rPr lang="en" sz="1200">
                <a:solidFill>
                  <a:schemeClr val="accent2"/>
                </a:solidFill>
                <a:latin typeface="Proxima Nova"/>
                <a:ea typeface="Proxima Nova"/>
                <a:cs typeface="Proxima Nova"/>
                <a:sym typeface="Proxima Nova"/>
              </a:rPr>
              <a:t>Nuclear-Weapons</a:t>
            </a:r>
            <a:endParaRPr sz="1200">
              <a:solidFill>
                <a:schemeClr val="accent2"/>
              </a:solidFill>
              <a:latin typeface="Proxima Nova"/>
              <a:ea typeface="Proxima Nova"/>
              <a:cs typeface="Proxima Nova"/>
              <a:sym typeface="Proxima Nova"/>
            </a:endParaRPr>
          </a:p>
          <a:p>
            <a:pPr indent="-304800" lvl="1" marL="914400" rtl="0" algn="l">
              <a:lnSpc>
                <a:spcPct val="115000"/>
              </a:lnSpc>
              <a:spcBef>
                <a:spcPts val="1000"/>
              </a:spcBef>
              <a:spcAft>
                <a:spcPts val="1000"/>
              </a:spcAft>
              <a:buClr>
                <a:schemeClr val="accent2"/>
              </a:buClr>
              <a:buSzPts val="1200"/>
              <a:buFont typeface="Proxima Nova"/>
              <a:buChar char="◆"/>
            </a:pPr>
            <a:r>
              <a:rPr lang="en" sz="1200">
                <a:solidFill>
                  <a:schemeClr val="accent2"/>
                </a:solidFill>
                <a:latin typeface="Proxima Nova"/>
                <a:ea typeface="Proxima Nova"/>
                <a:cs typeface="Proxima Nova"/>
                <a:sym typeface="Proxima Nova"/>
              </a:rPr>
              <a:t>Congress-National</a:t>
            </a:r>
            <a:endParaRPr sz="1200">
              <a:solidFill>
                <a:schemeClr val="accent2"/>
              </a:solidFill>
              <a:latin typeface="Proxima Nova"/>
              <a:ea typeface="Proxima Nova"/>
              <a:cs typeface="Proxima Nova"/>
              <a:sym typeface="Proxima Nova"/>
            </a:endParaRPr>
          </a:p>
        </p:txBody>
      </p:sp>
      <p:pic>
        <p:nvPicPr>
          <p:cNvPr id="267" name="Google Shape;267;p42"/>
          <p:cNvPicPr preferRelativeResize="0"/>
          <p:nvPr/>
        </p:nvPicPr>
        <p:blipFill>
          <a:blip r:embed="rId4">
            <a:alphaModFix/>
          </a:blip>
          <a:stretch>
            <a:fillRect/>
          </a:stretch>
        </p:blipFill>
        <p:spPr>
          <a:xfrm>
            <a:off x="2724075" y="0"/>
            <a:ext cx="6419927" cy="4696349"/>
          </a:xfrm>
          <a:prstGeom prst="rect">
            <a:avLst/>
          </a:prstGeom>
          <a:noFill/>
          <a:ln>
            <a:noFill/>
          </a:ln>
        </p:spPr>
      </p:pic>
      <p:sp>
        <p:nvSpPr>
          <p:cNvPr id="268" name="Google Shape;268;p42"/>
          <p:cNvSpPr txBox="1"/>
          <p:nvPr/>
        </p:nvSpPr>
        <p:spPr>
          <a:xfrm>
            <a:off x="6639900" y="4860975"/>
            <a:ext cx="2504100" cy="36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t>http://blog.quantifyingkissinger.com/category/interactivity/static/</a:t>
            </a:r>
            <a:endParaRPr sz="6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Display / Analyze it: Narratively</a:t>
            </a:r>
            <a:endParaRPr>
              <a:solidFill>
                <a:srgbClr val="4A86E8"/>
              </a:solidFill>
            </a:endParaRPr>
          </a:p>
        </p:txBody>
      </p:sp>
      <p:sp>
        <p:nvSpPr>
          <p:cNvPr id="274" name="Google Shape;274;p43"/>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Also: </a:t>
            </a:r>
            <a:r>
              <a:rPr b="1" lang="en">
                <a:solidFill>
                  <a:srgbClr val="4A86E8"/>
                </a:solidFill>
              </a:rPr>
              <a:t>Digital Collection, Digital Exhibit, Digital Edition, Web Site, or even essay / article!</a:t>
            </a:r>
            <a:endParaRPr b="1">
              <a:solidFill>
                <a:srgbClr val="4A86E8"/>
              </a:solidFill>
            </a:endParaRPr>
          </a:p>
          <a:p>
            <a:pPr indent="0" lvl="0" marL="0" rtl="0" algn="l">
              <a:spcBef>
                <a:spcPts val="1600"/>
              </a:spcBef>
              <a:spcAft>
                <a:spcPts val="0"/>
              </a:spcAft>
              <a:buNone/>
            </a:pPr>
            <a:r>
              <a:rPr b="1" lang="en"/>
              <a:t>Bring disparate digital (or digitized) materials into a cohesive digital resource.</a:t>
            </a:r>
            <a:endParaRPr b="1"/>
          </a:p>
          <a:p>
            <a:pPr indent="0" lvl="0" marL="0" rtl="0" algn="l">
              <a:spcBef>
                <a:spcPts val="1600"/>
              </a:spcBef>
              <a:spcAft>
                <a:spcPts val="0"/>
              </a:spcAft>
              <a:buNone/>
            </a:pPr>
            <a:r>
              <a:rPr b="1" lang="en"/>
              <a:t>Enable digital communication of ideas between communities for teaching, collaborating, and learning.</a:t>
            </a:r>
            <a:endParaRPr b="1"/>
          </a:p>
          <a:p>
            <a:pPr indent="0" lvl="0" marL="0" rtl="0" algn="l">
              <a:spcBef>
                <a:spcPts val="1600"/>
              </a:spcBef>
              <a:spcAft>
                <a:spcPts val="0"/>
              </a:spcAft>
              <a:buNone/>
            </a:pPr>
            <a:r>
              <a:rPr i="1" lang="en"/>
              <a:t>Narrative is one of the most powerful and complex tools we have!</a:t>
            </a:r>
            <a:endParaRPr i="1"/>
          </a:p>
          <a:p>
            <a:pPr indent="0" lvl="0" marL="0" rtl="0" algn="l">
              <a:spcBef>
                <a:spcPts val="1600"/>
              </a:spcBef>
              <a:spcAft>
                <a:spcPts val="1600"/>
              </a:spcAft>
              <a:buNone/>
            </a:pPr>
            <a:r>
              <a:t/>
            </a:r>
            <a:endParaRPr/>
          </a:p>
        </p:txBody>
      </p:sp>
      <p:sp>
        <p:nvSpPr>
          <p:cNvPr id="275" name="Google Shape;275;p43"/>
          <p:cNvSpPr txBox="1"/>
          <p:nvPr>
            <p:ph idx="2" type="body"/>
          </p:nvPr>
        </p:nvSpPr>
        <p:spPr>
          <a:xfrm>
            <a:off x="4311600" y="1076275"/>
            <a:ext cx="4605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5"/>
              </a:buClr>
              <a:buSzPts val="1400"/>
              <a:buChar char="➔"/>
            </a:pPr>
            <a:r>
              <a:rPr b="1" lang="en" u="sng">
                <a:solidFill>
                  <a:schemeClr val="accent5"/>
                </a:solidFill>
                <a:hlinkClick r:id="rId3">
                  <a:extLst>
                    <a:ext uri="{A12FA001-AC4F-418D-AE19-62706E023703}">
                      <ahyp:hlinkClr val="tx"/>
                    </a:ext>
                  </a:extLst>
                </a:hlinkClick>
              </a:rPr>
              <a:t>Omeka</a:t>
            </a:r>
            <a:endParaRPr b="1">
              <a:solidFill>
                <a:schemeClr val="accent5"/>
              </a:solidFill>
            </a:endParaRPr>
          </a:p>
          <a:p>
            <a:pPr indent="-304800" lvl="1" marL="914400" rtl="0" algn="l">
              <a:spcBef>
                <a:spcPts val="1000"/>
              </a:spcBef>
              <a:spcAft>
                <a:spcPts val="0"/>
              </a:spcAft>
              <a:buClr>
                <a:schemeClr val="accent2"/>
              </a:buClr>
              <a:buSzPts val="1200"/>
              <a:buChar char="◆"/>
            </a:pPr>
            <a:r>
              <a:rPr lang="en">
                <a:solidFill>
                  <a:schemeClr val="accent2"/>
                </a:solidFill>
              </a:rPr>
              <a:t>open source platform for exhibitions (library, museum, archives, and scholarly collections)</a:t>
            </a:r>
            <a:endParaRPr b="1">
              <a:solidFill>
                <a:schemeClr val="accent2"/>
              </a:solidFill>
            </a:endParaRPr>
          </a:p>
          <a:p>
            <a:pPr indent="-304800" lvl="1" marL="914400" marR="0" rtl="0" algn="l">
              <a:lnSpc>
                <a:spcPct val="115000"/>
              </a:lnSpc>
              <a:spcBef>
                <a:spcPts val="1000"/>
              </a:spcBef>
              <a:spcAft>
                <a:spcPts val="0"/>
              </a:spcAft>
              <a:buClr>
                <a:schemeClr val="dk2"/>
              </a:buClr>
              <a:buSzPts val="1200"/>
              <a:buFont typeface="Proxima Nova"/>
              <a:buChar char="◆"/>
            </a:pPr>
            <a:r>
              <a:rPr b="1" lang="en">
                <a:solidFill>
                  <a:schemeClr val="accent2"/>
                </a:solidFill>
              </a:rPr>
              <a:t>Sample Project: </a:t>
            </a:r>
            <a:r>
              <a:rPr b="1" lang="en" u="sng">
                <a:solidFill>
                  <a:schemeClr val="hlink"/>
                </a:solidFill>
                <a:hlinkClick r:id="rId4"/>
              </a:rPr>
              <a:t>Preserve the Baltimore Uprising</a:t>
            </a:r>
            <a:endParaRPr b="1">
              <a:solidFill>
                <a:schemeClr val="accent2"/>
              </a:solidFill>
            </a:endParaRPr>
          </a:p>
          <a:p>
            <a:pPr indent="-304800" lvl="1" marL="914400" marR="0" rtl="0" algn="l">
              <a:lnSpc>
                <a:spcPct val="115000"/>
              </a:lnSpc>
              <a:spcBef>
                <a:spcPts val="1000"/>
              </a:spcBef>
              <a:spcAft>
                <a:spcPts val="0"/>
              </a:spcAft>
              <a:buClr>
                <a:schemeClr val="accent2"/>
              </a:buClr>
              <a:buSzPts val="1200"/>
              <a:buChar char="◆"/>
            </a:pPr>
            <a:r>
              <a:rPr b="1" lang="en">
                <a:solidFill>
                  <a:schemeClr val="accent2"/>
                </a:solidFill>
              </a:rPr>
              <a:t>Stay tuned for GCDF workshop on Omeka!</a:t>
            </a:r>
            <a:endParaRPr b="1">
              <a:solidFill>
                <a:schemeClr val="accent2"/>
              </a:solidFill>
            </a:endParaRPr>
          </a:p>
          <a:p>
            <a:pPr indent="-317500" lvl="0" marL="457200" rtl="0" algn="l">
              <a:spcBef>
                <a:spcPts val="1000"/>
              </a:spcBef>
              <a:spcAft>
                <a:spcPts val="0"/>
              </a:spcAft>
              <a:buClr>
                <a:schemeClr val="accent2"/>
              </a:buClr>
              <a:buSzPts val="1400"/>
              <a:buChar char="➔"/>
            </a:pPr>
            <a:r>
              <a:rPr b="1" lang="en">
                <a:solidFill>
                  <a:schemeClr val="accent2"/>
                </a:solidFill>
              </a:rPr>
              <a:t>CMS (Content Management System)</a:t>
            </a:r>
            <a:endParaRPr b="1">
              <a:solidFill>
                <a:schemeClr val="accent2"/>
              </a:solidFill>
            </a:endParaRPr>
          </a:p>
          <a:p>
            <a:pPr indent="-304800" lvl="1" marL="914400" rtl="0" algn="l">
              <a:spcBef>
                <a:spcPts val="1000"/>
              </a:spcBef>
              <a:spcAft>
                <a:spcPts val="0"/>
              </a:spcAft>
              <a:buClr>
                <a:schemeClr val="accent2"/>
              </a:buClr>
              <a:buSzPts val="1200"/>
              <a:buChar char="◆"/>
            </a:pPr>
            <a:r>
              <a:rPr b="1" lang="en" u="sng">
                <a:solidFill>
                  <a:schemeClr val="hlink"/>
                </a:solidFill>
                <a:hlinkClick r:id="rId5"/>
              </a:rPr>
              <a:t>CUNY Academic Commons</a:t>
            </a:r>
            <a:endParaRPr b="1">
              <a:solidFill>
                <a:schemeClr val="accent2"/>
              </a:solidFill>
            </a:endParaRPr>
          </a:p>
          <a:p>
            <a:pPr indent="-304800" lvl="2" marL="1371600" rtl="0" algn="l">
              <a:spcBef>
                <a:spcPts val="1000"/>
              </a:spcBef>
              <a:spcAft>
                <a:spcPts val="0"/>
              </a:spcAft>
              <a:buClr>
                <a:schemeClr val="accent2"/>
              </a:buClr>
              <a:buSzPts val="1200"/>
              <a:buChar char="●"/>
            </a:pPr>
            <a:r>
              <a:rPr lang="en">
                <a:solidFill>
                  <a:schemeClr val="accent2"/>
                </a:solidFill>
              </a:rPr>
              <a:t>WordPress-based</a:t>
            </a:r>
            <a:endParaRPr>
              <a:solidFill>
                <a:schemeClr val="accent2"/>
              </a:solidFill>
            </a:endParaRPr>
          </a:p>
          <a:p>
            <a:pPr indent="-317500" lvl="0" marL="457200" rtl="0" algn="l">
              <a:spcBef>
                <a:spcPts val="1000"/>
              </a:spcBef>
              <a:spcAft>
                <a:spcPts val="0"/>
              </a:spcAft>
              <a:buClr>
                <a:schemeClr val="accent2"/>
              </a:buClr>
              <a:buSzPts val="1400"/>
              <a:buChar char="➔"/>
            </a:pPr>
            <a:r>
              <a:rPr b="1" lang="en" u="sng">
                <a:solidFill>
                  <a:schemeClr val="hlink"/>
                </a:solidFill>
                <a:hlinkClick r:id="rId6"/>
              </a:rPr>
              <a:t>Manifold</a:t>
            </a:r>
            <a:endParaRPr b="1">
              <a:solidFill>
                <a:schemeClr val="accent2"/>
              </a:solidFill>
            </a:endParaRPr>
          </a:p>
          <a:p>
            <a:pPr indent="-304800" lvl="1" marL="914400" rtl="0" algn="l">
              <a:spcBef>
                <a:spcPts val="1000"/>
              </a:spcBef>
              <a:spcAft>
                <a:spcPts val="0"/>
              </a:spcAft>
              <a:buClr>
                <a:schemeClr val="accent2"/>
              </a:buClr>
              <a:buSzPts val="1200"/>
              <a:buChar char="◆"/>
            </a:pPr>
            <a:r>
              <a:rPr lang="en">
                <a:solidFill>
                  <a:schemeClr val="accent2"/>
                </a:solidFill>
              </a:rPr>
              <a:t>o</a:t>
            </a:r>
            <a:r>
              <a:rPr lang="en">
                <a:solidFill>
                  <a:schemeClr val="accent2"/>
                </a:solidFill>
              </a:rPr>
              <a:t>pen source platform for scholarly publishing. Good for sharing research, teaching, writing in a collaborative environment.</a:t>
            </a:r>
            <a:endParaRPr>
              <a:solidFill>
                <a:schemeClr val="accent2"/>
              </a:solidFill>
            </a:endParaRPr>
          </a:p>
          <a:p>
            <a:pPr indent="0" lvl="0" marL="914400" rtl="0" algn="l">
              <a:spcBef>
                <a:spcPts val="1000"/>
              </a:spcBef>
              <a:spcAft>
                <a:spcPts val="1600"/>
              </a:spcAft>
              <a:buNone/>
            </a:pPr>
            <a:r>
              <a:t/>
            </a:r>
            <a:endParaRPr>
              <a:solidFill>
                <a:schemeClr val="accent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44"/>
          <p:cNvPicPr preferRelativeResize="0"/>
          <p:nvPr/>
        </p:nvPicPr>
        <p:blipFill>
          <a:blip r:embed="rId3">
            <a:alphaModFix/>
          </a:blip>
          <a:stretch>
            <a:fillRect/>
          </a:stretch>
        </p:blipFill>
        <p:spPr>
          <a:xfrm>
            <a:off x="2742288" y="697575"/>
            <a:ext cx="3537080" cy="3748350"/>
          </a:xfrm>
          <a:prstGeom prst="rect">
            <a:avLst/>
          </a:prstGeom>
          <a:noFill/>
          <a:ln>
            <a:noFill/>
          </a:ln>
        </p:spPr>
      </p:pic>
      <p:sp>
        <p:nvSpPr>
          <p:cNvPr id="281" name="Google Shape;281;p44"/>
          <p:cNvSpPr txBox="1"/>
          <p:nvPr/>
        </p:nvSpPr>
        <p:spPr>
          <a:xfrm>
            <a:off x="2742300" y="4289050"/>
            <a:ext cx="3916800" cy="20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t>https://www.redbubble.com/people/shappie112/works/23629197-david-s-pumpkins-any-questions-ii?p=poster</a:t>
            </a:r>
            <a:endParaRPr sz="6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Reflect + Assess</a:t>
            </a:r>
            <a:endParaRPr>
              <a:solidFill>
                <a:srgbClr val="4A86E8"/>
              </a:solidFill>
            </a:endParaRPr>
          </a:p>
        </p:txBody>
      </p:sp>
      <p:sp>
        <p:nvSpPr>
          <p:cNvPr id="287" name="Google Shape;287;p4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Take five minutes and</a:t>
            </a:r>
            <a:endParaRPr b="1"/>
          </a:p>
          <a:p>
            <a:pPr indent="0" lvl="0" marL="0" rtl="0" algn="l">
              <a:spcBef>
                <a:spcPts val="1600"/>
              </a:spcBef>
              <a:spcAft>
                <a:spcPts val="0"/>
              </a:spcAft>
              <a:buNone/>
            </a:pPr>
            <a:r>
              <a:rPr lang="en"/>
              <a:t>consider a</a:t>
            </a:r>
            <a:endParaRPr b="1"/>
          </a:p>
          <a:p>
            <a:pPr indent="-317500" lvl="0" marL="457200" rtl="0" algn="l">
              <a:spcBef>
                <a:spcPts val="1600"/>
              </a:spcBef>
              <a:spcAft>
                <a:spcPts val="0"/>
              </a:spcAft>
              <a:buSzPts val="1400"/>
              <a:buChar char="➔"/>
            </a:pPr>
            <a:r>
              <a:rPr b="1" lang="en"/>
              <a:t>method of displaying or analyzing</a:t>
            </a:r>
            <a:endParaRPr b="1"/>
          </a:p>
          <a:p>
            <a:pPr indent="-317500" lvl="0" marL="457200" rtl="0" algn="l">
              <a:spcBef>
                <a:spcPts val="0"/>
              </a:spcBef>
              <a:spcAft>
                <a:spcPts val="0"/>
              </a:spcAft>
              <a:buSzPts val="1400"/>
              <a:buChar char="➔"/>
            </a:pPr>
            <a:r>
              <a:rPr b="1" lang="en"/>
              <a:t>specific tool </a:t>
            </a:r>
            <a:endParaRPr b="1"/>
          </a:p>
          <a:p>
            <a:pPr indent="-317500" lvl="0" marL="457200" rtl="0" algn="l">
              <a:spcBef>
                <a:spcPts val="0"/>
              </a:spcBef>
              <a:spcAft>
                <a:spcPts val="0"/>
              </a:spcAft>
              <a:buSzPts val="1400"/>
              <a:buChar char="➔"/>
            </a:pPr>
            <a:r>
              <a:rPr b="1" lang="en"/>
              <a:t>example of a visualization project</a:t>
            </a:r>
            <a:endParaRPr b="1"/>
          </a:p>
          <a:p>
            <a:pPr indent="-317500" lvl="0" marL="457200" rtl="0" algn="l">
              <a:spcBef>
                <a:spcPts val="0"/>
              </a:spcBef>
              <a:spcAft>
                <a:spcPts val="0"/>
              </a:spcAft>
              <a:buSzPts val="1400"/>
              <a:buChar char="➔"/>
            </a:pPr>
            <a:r>
              <a:rPr b="1" lang="en"/>
              <a:t>or any hyperlink</a:t>
            </a:r>
            <a:endParaRPr/>
          </a:p>
          <a:p>
            <a:pPr indent="0" lvl="0" marL="0" rtl="0" algn="l">
              <a:spcBef>
                <a:spcPts val="1600"/>
              </a:spcBef>
              <a:spcAft>
                <a:spcPts val="0"/>
              </a:spcAft>
              <a:buNone/>
            </a:pPr>
            <a:r>
              <a:rPr lang="en"/>
              <a:t>from the previous slides or your own web browsing</a:t>
            </a:r>
            <a:endParaRPr/>
          </a:p>
          <a:p>
            <a:pPr indent="0" lvl="0" marL="0" rtl="0" algn="l">
              <a:spcBef>
                <a:spcPts val="1600"/>
              </a:spcBef>
              <a:spcAft>
                <a:spcPts val="1600"/>
              </a:spcAft>
              <a:buNone/>
            </a:pPr>
            <a:r>
              <a:rPr lang="en"/>
              <a:t>and address any of the following:</a:t>
            </a:r>
            <a:endParaRPr/>
          </a:p>
        </p:txBody>
      </p:sp>
      <p:sp>
        <p:nvSpPr>
          <p:cNvPr id="288" name="Google Shape;288;p45"/>
          <p:cNvSpPr txBox="1"/>
          <p:nvPr>
            <p:ph idx="2" type="body"/>
          </p:nvPr>
        </p:nvSpPr>
        <p:spPr>
          <a:xfrm>
            <a:off x="4311600" y="1152475"/>
            <a:ext cx="4520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5"/>
                </a:solidFill>
              </a:rPr>
              <a:t>What </a:t>
            </a:r>
            <a:r>
              <a:rPr lang="en">
                <a:solidFill>
                  <a:schemeClr val="accent5"/>
                </a:solidFill>
              </a:rPr>
              <a:t>does the method of display/analysis </a:t>
            </a:r>
            <a:r>
              <a:rPr b="1" lang="en">
                <a:solidFill>
                  <a:schemeClr val="accent5"/>
                </a:solidFill>
              </a:rPr>
              <a:t>argue</a:t>
            </a:r>
            <a:r>
              <a:rPr lang="en">
                <a:solidFill>
                  <a:schemeClr val="accent5"/>
                </a:solidFill>
              </a:rPr>
              <a:t>?</a:t>
            </a:r>
            <a:endParaRPr>
              <a:solidFill>
                <a:schemeClr val="accent5"/>
              </a:solidFill>
            </a:endParaRPr>
          </a:p>
          <a:p>
            <a:pPr indent="0" lvl="0" marL="0" rtl="0" algn="l">
              <a:spcBef>
                <a:spcPts val="1600"/>
              </a:spcBef>
              <a:spcAft>
                <a:spcPts val="0"/>
              </a:spcAft>
              <a:buNone/>
            </a:pPr>
            <a:r>
              <a:rPr b="1" lang="en">
                <a:solidFill>
                  <a:schemeClr val="accent5"/>
                </a:solidFill>
              </a:rPr>
              <a:t>How </a:t>
            </a:r>
            <a:r>
              <a:rPr lang="en">
                <a:solidFill>
                  <a:schemeClr val="accent5"/>
                </a:solidFill>
              </a:rPr>
              <a:t>does it </a:t>
            </a:r>
            <a:r>
              <a:rPr b="1" lang="en">
                <a:solidFill>
                  <a:schemeClr val="accent5"/>
                </a:solidFill>
              </a:rPr>
              <a:t>argue</a:t>
            </a:r>
            <a:r>
              <a:rPr lang="en">
                <a:solidFill>
                  <a:schemeClr val="accent5"/>
                </a:solidFill>
              </a:rPr>
              <a:t>?</a:t>
            </a:r>
            <a:endParaRPr>
              <a:solidFill>
                <a:schemeClr val="accent5"/>
              </a:solidFill>
            </a:endParaRPr>
          </a:p>
          <a:p>
            <a:pPr indent="0" lvl="0" marL="0" rtl="0" algn="l">
              <a:spcBef>
                <a:spcPts val="1600"/>
              </a:spcBef>
              <a:spcAft>
                <a:spcPts val="0"/>
              </a:spcAft>
              <a:buNone/>
            </a:pPr>
            <a:r>
              <a:rPr lang="en">
                <a:solidFill>
                  <a:schemeClr val="accent5"/>
                </a:solidFill>
              </a:rPr>
              <a:t>What does the method / tool / project make </a:t>
            </a:r>
            <a:r>
              <a:rPr b="1" lang="en">
                <a:solidFill>
                  <a:schemeClr val="accent5"/>
                </a:solidFill>
              </a:rPr>
              <a:t>invisible</a:t>
            </a:r>
            <a:r>
              <a:rPr lang="en">
                <a:solidFill>
                  <a:schemeClr val="accent5"/>
                </a:solidFill>
              </a:rPr>
              <a:t>?</a:t>
            </a:r>
            <a:endParaRPr>
              <a:solidFill>
                <a:schemeClr val="accent5"/>
              </a:solidFill>
            </a:endParaRPr>
          </a:p>
          <a:p>
            <a:pPr indent="0" lvl="0" marL="0" rtl="0" algn="l">
              <a:spcBef>
                <a:spcPts val="1600"/>
              </a:spcBef>
              <a:spcAft>
                <a:spcPts val="0"/>
              </a:spcAft>
              <a:buNone/>
            </a:pPr>
            <a:r>
              <a:rPr lang="en">
                <a:solidFill>
                  <a:schemeClr val="accent5"/>
                </a:solidFill>
              </a:rPr>
              <a:t>Is the method / tool </a:t>
            </a:r>
            <a:r>
              <a:rPr b="1" lang="en">
                <a:solidFill>
                  <a:schemeClr val="accent5"/>
                </a:solidFill>
              </a:rPr>
              <a:t>effective</a:t>
            </a:r>
            <a:r>
              <a:rPr lang="en">
                <a:solidFill>
                  <a:schemeClr val="accent5"/>
                </a:solidFill>
              </a:rPr>
              <a:t>? Why or why not?</a:t>
            </a:r>
            <a:endParaRPr>
              <a:solidFill>
                <a:schemeClr val="accent5"/>
              </a:solidFill>
            </a:endParaRPr>
          </a:p>
          <a:p>
            <a:pPr indent="0" lvl="0" marL="0" rtl="0" algn="l">
              <a:spcBef>
                <a:spcPts val="1600"/>
              </a:spcBef>
              <a:spcAft>
                <a:spcPts val="1600"/>
              </a:spcAft>
              <a:buNone/>
            </a:pPr>
            <a:r>
              <a:rPr lang="en"/>
              <a:t>Share your results with your partner and/or the class.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Ready for More? Resources at the GC</a:t>
            </a:r>
            <a:endParaRPr>
              <a:solidFill>
                <a:srgbClr val="4A86E8"/>
              </a:solidFill>
            </a:endParaRPr>
          </a:p>
        </p:txBody>
      </p:sp>
      <p:sp>
        <p:nvSpPr>
          <p:cNvPr id="294" name="Google Shape;294;p46"/>
          <p:cNvSpPr txBox="1"/>
          <p:nvPr>
            <p:ph idx="1" type="body"/>
          </p:nvPr>
        </p:nvSpPr>
        <p:spPr>
          <a:xfrm>
            <a:off x="311700" y="1880425"/>
            <a:ext cx="8520600" cy="26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GC Digital Fellows Office Hours </a:t>
            </a:r>
            <a:r>
              <a:rPr lang="en"/>
              <a:t>(Alternating Mondays (4-6pm) and Wednesdays (5-7pm), in the Digital Scholarship Lab, Room 7414). We always welcome interested and curious folks at any stage of their project</a:t>
            </a:r>
            <a:endParaRPr/>
          </a:p>
          <a:p>
            <a:pPr indent="0" lvl="0" marL="0" rtl="0" algn="l">
              <a:spcBef>
                <a:spcPts val="1600"/>
              </a:spcBef>
              <a:spcAft>
                <a:spcPts val="0"/>
              </a:spcAft>
              <a:buNone/>
            </a:pPr>
            <a:r>
              <a:rPr lang="en"/>
              <a:t>Workshops offered by the</a:t>
            </a:r>
            <a:r>
              <a:rPr lang="en" u="sng">
                <a:solidFill>
                  <a:schemeClr val="hlink"/>
                </a:solidFill>
                <a:hlinkClick r:id="rId4"/>
              </a:rPr>
              <a:t> GC Digital Fellows</a:t>
            </a:r>
            <a:r>
              <a:rPr lang="en"/>
              <a:t>, </a:t>
            </a:r>
            <a:r>
              <a:rPr lang="en" u="sng">
                <a:solidFill>
                  <a:schemeClr val="hlink"/>
                </a:solidFill>
                <a:hlinkClick r:id="rId5"/>
              </a:rPr>
              <a:t>ITP Program</a:t>
            </a:r>
            <a:r>
              <a:rPr lang="en"/>
              <a:t>, the GC </a:t>
            </a:r>
            <a:r>
              <a:rPr lang="en" u="sng">
                <a:solidFill>
                  <a:schemeClr val="hlink"/>
                </a:solidFill>
                <a:hlinkClick r:id="rId6"/>
              </a:rPr>
              <a:t>Library</a:t>
            </a:r>
            <a:r>
              <a:rPr lang="en"/>
              <a:t>, and the </a:t>
            </a:r>
            <a:r>
              <a:rPr lang="en" u="sng">
                <a:solidFill>
                  <a:schemeClr val="hlink"/>
                </a:solidFill>
                <a:hlinkClick r:id="rId7"/>
              </a:rPr>
              <a:t>Futures Initiative</a:t>
            </a:r>
            <a:endParaRPr/>
          </a:p>
          <a:p>
            <a:pPr indent="0" lvl="0" marL="0" rtl="0" algn="l">
              <a:spcBef>
                <a:spcPts val="1600"/>
              </a:spcBef>
              <a:spcAft>
                <a:spcPts val="0"/>
              </a:spcAft>
              <a:buNone/>
            </a:pPr>
            <a:r>
              <a:rPr lang="en" u="sng">
                <a:solidFill>
                  <a:schemeClr val="hlink"/>
                </a:solidFill>
                <a:hlinkClick r:id="rId8"/>
              </a:rPr>
              <a:t>GC Digital Initiatives Website</a:t>
            </a:r>
            <a:r>
              <a:rPr lang="en"/>
              <a:t> and </a:t>
            </a:r>
            <a:r>
              <a:rPr lang="en" u="sng">
                <a:solidFill>
                  <a:schemeClr val="hlink"/>
                </a:solidFill>
                <a:hlinkClick r:id="rId9"/>
              </a:rPr>
              <a:t>GC Events and Workshop Calendar on the Commons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7"/>
          <p:cNvSpPr txBox="1"/>
          <p:nvPr>
            <p:ph type="title"/>
          </p:nvPr>
        </p:nvSpPr>
        <p:spPr>
          <a:xfrm>
            <a:off x="311700" y="1167925"/>
            <a:ext cx="8520600" cy="198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t>Debrief.</a:t>
            </a:r>
            <a:endParaRPr sz="3600"/>
          </a:p>
          <a:p>
            <a:pPr indent="0" lvl="0" marL="0" rtl="0" algn="ctr">
              <a:spcBef>
                <a:spcPts val="0"/>
              </a:spcBef>
              <a:spcAft>
                <a:spcPts val="0"/>
              </a:spcAft>
              <a:buNone/>
            </a:pPr>
            <a:r>
              <a:t/>
            </a:r>
            <a:endParaRPr sz="3600"/>
          </a:p>
          <a:p>
            <a:pPr indent="0" lvl="0" marL="0" rtl="0" algn="ctr">
              <a:spcBef>
                <a:spcPts val="0"/>
              </a:spcBef>
              <a:spcAft>
                <a:spcPts val="0"/>
              </a:spcAft>
              <a:buNone/>
            </a:pPr>
            <a:r>
              <a:t/>
            </a:r>
            <a:endParaRPr sz="3600">
              <a:solidFill>
                <a:srgbClr val="FFFFFF"/>
              </a:solidFill>
            </a:endParaRPr>
          </a:p>
        </p:txBody>
      </p:sp>
      <p:sp>
        <p:nvSpPr>
          <p:cNvPr id="300" name="Google Shape;300;p47"/>
          <p:cNvSpPr txBox="1"/>
          <p:nvPr/>
        </p:nvSpPr>
        <p:spPr>
          <a:xfrm>
            <a:off x="260525" y="2216400"/>
            <a:ext cx="8639400" cy="2748900"/>
          </a:xfrm>
          <a:prstGeom prst="rect">
            <a:avLst/>
          </a:prstGeom>
          <a:noFill/>
          <a:ln>
            <a:noFill/>
          </a:ln>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chemeClr val="dk2"/>
              </a:buClr>
              <a:buSzPts val="1800"/>
              <a:buFont typeface="Proxima Nova"/>
              <a:buChar char="➔"/>
            </a:pPr>
            <a:r>
              <a:rPr b="1" lang="en" sz="1800">
                <a:solidFill>
                  <a:schemeClr val="dk2"/>
                </a:solidFill>
                <a:latin typeface="Proxima Nova"/>
                <a:ea typeface="Proxima Nova"/>
                <a:cs typeface="Proxima Nova"/>
                <a:sym typeface="Proxima Nova"/>
              </a:rPr>
              <a:t>developed </a:t>
            </a:r>
            <a:r>
              <a:rPr lang="en" sz="1800">
                <a:solidFill>
                  <a:schemeClr val="dk2"/>
                </a:solidFill>
                <a:latin typeface="Proxima Nova"/>
                <a:ea typeface="Proxima Nova"/>
                <a:cs typeface="Proxima Nova"/>
                <a:sym typeface="Proxima Nova"/>
              </a:rPr>
              <a:t>a basic context for DH </a:t>
            </a:r>
            <a:endParaRPr sz="1800">
              <a:solidFill>
                <a:schemeClr val="dk2"/>
              </a:solidFill>
              <a:latin typeface="Proxima Nova"/>
              <a:ea typeface="Proxima Nova"/>
              <a:cs typeface="Proxima Nova"/>
              <a:sym typeface="Proxima Nova"/>
            </a:endParaRPr>
          </a:p>
          <a:p>
            <a:pPr indent="-342900" lvl="0" marL="457200" rtl="0" algn="l">
              <a:lnSpc>
                <a:spcPct val="200000"/>
              </a:lnSpc>
              <a:spcBef>
                <a:spcPts val="0"/>
              </a:spcBef>
              <a:spcAft>
                <a:spcPts val="0"/>
              </a:spcAft>
              <a:buClr>
                <a:schemeClr val="dk2"/>
              </a:buClr>
              <a:buSzPts val="1800"/>
              <a:buFont typeface="Proxima Nova"/>
              <a:buChar char="➔"/>
            </a:pPr>
            <a:r>
              <a:rPr b="1" lang="en" sz="1800">
                <a:solidFill>
                  <a:schemeClr val="dk2"/>
                </a:solidFill>
                <a:latin typeface="Proxima Nova"/>
                <a:ea typeface="Proxima Nova"/>
                <a:cs typeface="Proxima Nova"/>
                <a:sym typeface="Proxima Nova"/>
              </a:rPr>
              <a:t>explored </a:t>
            </a:r>
            <a:r>
              <a:rPr lang="en" sz="1800">
                <a:solidFill>
                  <a:schemeClr val="dk2"/>
                </a:solidFill>
                <a:latin typeface="Proxima Nova"/>
                <a:ea typeface="Proxima Nova"/>
                <a:cs typeface="Proxima Nova"/>
                <a:sym typeface="Proxima Nova"/>
              </a:rPr>
              <a:t>and </a:t>
            </a:r>
            <a:r>
              <a:rPr b="1" lang="en" sz="1800">
                <a:solidFill>
                  <a:schemeClr val="dk2"/>
                </a:solidFill>
                <a:latin typeface="Proxima Nova"/>
                <a:ea typeface="Proxima Nova"/>
                <a:cs typeface="Proxima Nova"/>
                <a:sym typeface="Proxima Nova"/>
              </a:rPr>
              <a:t>critiqued </a:t>
            </a:r>
            <a:r>
              <a:rPr lang="en" sz="1800">
                <a:solidFill>
                  <a:schemeClr val="dk2"/>
                </a:solidFill>
                <a:latin typeface="Proxima Nova"/>
                <a:ea typeface="Proxima Nova"/>
                <a:cs typeface="Proxima Nova"/>
                <a:sym typeface="Proxima Nova"/>
              </a:rPr>
              <a:t>methods, tools, and resources</a:t>
            </a:r>
            <a:endParaRPr sz="1800">
              <a:solidFill>
                <a:schemeClr val="dk2"/>
              </a:solidFill>
              <a:latin typeface="Proxima Nova"/>
              <a:ea typeface="Proxima Nova"/>
              <a:cs typeface="Proxima Nova"/>
              <a:sym typeface="Proxima Nova"/>
            </a:endParaRPr>
          </a:p>
          <a:p>
            <a:pPr indent="-342900" lvl="0" marL="457200" rtl="0" algn="l">
              <a:lnSpc>
                <a:spcPct val="200000"/>
              </a:lnSpc>
              <a:spcBef>
                <a:spcPts val="0"/>
              </a:spcBef>
              <a:spcAft>
                <a:spcPts val="0"/>
              </a:spcAft>
              <a:buClr>
                <a:schemeClr val="dk2"/>
              </a:buClr>
              <a:buSzPts val="1800"/>
              <a:buFont typeface="Proxima Nova"/>
              <a:buChar char="➔"/>
            </a:pPr>
            <a:r>
              <a:rPr b="1" lang="en" sz="1800">
                <a:solidFill>
                  <a:schemeClr val="dk2"/>
                </a:solidFill>
                <a:latin typeface="Proxima Nova"/>
                <a:ea typeface="Proxima Nova"/>
                <a:cs typeface="Proxima Nova"/>
                <a:sym typeface="Proxima Nova"/>
              </a:rPr>
              <a:t>created</a:t>
            </a:r>
            <a:r>
              <a:rPr lang="en" sz="1800">
                <a:solidFill>
                  <a:schemeClr val="dk2"/>
                </a:solidFill>
                <a:latin typeface="Proxima Nova"/>
                <a:ea typeface="Proxima Nova"/>
                <a:cs typeface="Proxima Nova"/>
                <a:sym typeface="Proxima Nova"/>
              </a:rPr>
              <a:t> a “toolbox”, a working resource in Zotero</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8"/>
          <p:cNvSpPr txBox="1"/>
          <p:nvPr>
            <p:ph type="title"/>
          </p:nvPr>
        </p:nvSpPr>
        <p:spPr>
          <a:xfrm>
            <a:off x="109000" y="227475"/>
            <a:ext cx="9035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rPr>
              <a:t>Please take a moment to share your feedback:</a:t>
            </a:r>
            <a:endParaRPr sz="2800">
              <a:solidFill>
                <a:schemeClr val="dk1"/>
              </a:solidFill>
            </a:endParaRPr>
          </a:p>
          <a:p>
            <a:pPr indent="0" lvl="0" marL="0" rtl="0" algn="l">
              <a:spcBef>
                <a:spcPts val="0"/>
              </a:spcBef>
              <a:spcAft>
                <a:spcPts val="0"/>
              </a:spcAft>
              <a:buNone/>
            </a:pPr>
            <a:r>
              <a:t/>
            </a:r>
            <a:endParaRPr/>
          </a:p>
        </p:txBody>
      </p:sp>
      <p:sp>
        <p:nvSpPr>
          <p:cNvPr id="306" name="Google Shape;306;p48"/>
          <p:cNvSpPr txBox="1"/>
          <p:nvPr>
            <p:ph idx="1" type="body"/>
          </p:nvPr>
        </p:nvSpPr>
        <p:spPr>
          <a:xfrm>
            <a:off x="2447425" y="953500"/>
            <a:ext cx="3981900" cy="508500"/>
          </a:xfrm>
          <a:prstGeom prst="rect">
            <a:avLst/>
          </a:prstGeom>
        </p:spPr>
        <p:txBody>
          <a:bodyPr anchorCtr="0" anchor="t" bIns="91425" lIns="91425" spcFirstLastPara="1" rIns="91425" wrap="square" tIns="91425">
            <a:noAutofit/>
          </a:bodyPr>
          <a:lstStyle/>
          <a:p>
            <a:pPr indent="0" lvl="0" marL="0" rtl="0" algn="l">
              <a:lnSpc>
                <a:spcPct val="132000"/>
              </a:lnSpc>
              <a:spcBef>
                <a:spcPts val="0"/>
              </a:spcBef>
              <a:spcAft>
                <a:spcPts val="1800"/>
              </a:spcAft>
              <a:buNone/>
            </a:pPr>
            <a:r>
              <a:rPr b="1" lang="en" sz="3600" u="sng">
                <a:solidFill>
                  <a:srgbClr val="FF0000"/>
                </a:solidFill>
                <a:latin typeface="Arial"/>
                <a:ea typeface="Arial"/>
                <a:cs typeface="Arial"/>
                <a:sym typeface="Arial"/>
                <a:hlinkClick r:id="rId3">
                  <a:extLst>
                    <a:ext uri="{A12FA001-AC4F-418D-AE19-62706E023703}">
                      <ahyp:hlinkClr val="tx"/>
                    </a:ext>
                  </a:extLst>
                </a:hlinkClick>
              </a:rPr>
              <a:t>cuny.is/gcdievals</a:t>
            </a:r>
            <a:endParaRPr sz="3600">
              <a:solidFill>
                <a:srgbClr val="FF0000"/>
              </a:solidFill>
            </a:endParaRPr>
          </a:p>
        </p:txBody>
      </p:sp>
      <p:sp>
        <p:nvSpPr>
          <p:cNvPr id="307" name="Google Shape;307;p48"/>
          <p:cNvSpPr txBox="1"/>
          <p:nvPr/>
        </p:nvSpPr>
        <p:spPr>
          <a:xfrm>
            <a:off x="578650" y="1759650"/>
            <a:ext cx="8095800" cy="3000000"/>
          </a:xfrm>
          <a:prstGeom prst="rect">
            <a:avLst/>
          </a:prstGeom>
          <a:noFill/>
          <a:ln>
            <a:noFill/>
          </a:ln>
        </p:spPr>
        <p:txBody>
          <a:bodyPr anchorCtr="0" anchor="ctr" bIns="91425" lIns="91425" spcFirstLastPara="1" rIns="91425" wrap="square" tIns="91425">
            <a:noAutofit/>
          </a:bodyPr>
          <a:lstStyle/>
          <a:p>
            <a:pPr indent="0" lvl="0" marL="0" rtl="0" algn="l">
              <a:lnSpc>
                <a:spcPct val="132000"/>
              </a:lnSpc>
              <a:spcBef>
                <a:spcPts val="0"/>
              </a:spcBef>
              <a:spcAft>
                <a:spcPts val="0"/>
              </a:spcAft>
              <a:buNone/>
            </a:pPr>
            <a:r>
              <a:t/>
            </a:r>
            <a:endParaRPr sz="1500">
              <a:solidFill>
                <a:schemeClr val="dk2"/>
              </a:solidFill>
            </a:endParaRPr>
          </a:p>
          <a:p>
            <a:pPr indent="0" lvl="0" marL="0" rtl="0" algn="l">
              <a:spcBef>
                <a:spcPts val="1800"/>
              </a:spcBef>
              <a:spcAft>
                <a:spcPts val="0"/>
              </a:spcAft>
              <a:buNone/>
            </a:pPr>
            <a:r>
              <a:rPr lang="en" sz="1800">
                <a:solidFill>
                  <a:schemeClr val="dk1"/>
                </a:solidFill>
                <a:latin typeface="Alfa Slab One"/>
                <a:ea typeface="Alfa Slab One"/>
                <a:cs typeface="Alfa Slab One"/>
                <a:sym typeface="Alfa Slab One"/>
              </a:rPr>
              <a:t>And keep in touch!</a:t>
            </a:r>
            <a:endParaRPr sz="1800">
              <a:solidFill>
                <a:schemeClr val="dk1"/>
              </a:solidFill>
              <a:latin typeface="Alfa Slab One"/>
              <a:ea typeface="Alfa Slab One"/>
              <a:cs typeface="Alfa Slab One"/>
              <a:sym typeface="Alfa Slab One"/>
            </a:endParaRPr>
          </a:p>
          <a:p>
            <a:pPr indent="0" lvl="0" marL="0" rtl="0" algn="l">
              <a:spcBef>
                <a:spcPts val="0"/>
              </a:spcBef>
              <a:spcAft>
                <a:spcPts val="0"/>
              </a:spcAft>
              <a:buNone/>
            </a:pPr>
            <a:r>
              <a:t/>
            </a:r>
            <a:endParaRPr>
              <a:solidFill>
                <a:schemeClr val="dk1"/>
              </a:solidFill>
              <a:latin typeface="Alfa Slab One"/>
              <a:ea typeface="Alfa Slab One"/>
              <a:cs typeface="Alfa Slab One"/>
              <a:sym typeface="Alfa Slab One"/>
            </a:endParaRPr>
          </a:p>
          <a:p>
            <a:pPr indent="-323850" lvl="0" marL="457200" rtl="0" algn="l">
              <a:lnSpc>
                <a:spcPct val="132000"/>
              </a:lnSpc>
              <a:spcBef>
                <a:spcPts val="0"/>
              </a:spcBef>
              <a:spcAft>
                <a:spcPts val="0"/>
              </a:spcAft>
              <a:buClr>
                <a:schemeClr val="dk2"/>
              </a:buClr>
              <a:buSzPts val="1500"/>
              <a:buChar char="●"/>
            </a:pPr>
            <a:r>
              <a:rPr lang="en" sz="1500">
                <a:solidFill>
                  <a:schemeClr val="dk2"/>
                </a:solidFill>
              </a:rPr>
              <a:t>Follow GCDI on </a:t>
            </a:r>
            <a:r>
              <a:rPr lang="en" sz="1500">
                <a:solidFill>
                  <a:schemeClr val="dk2"/>
                </a:solidFill>
              </a:rPr>
              <a:t>Twitter: </a:t>
            </a:r>
            <a:r>
              <a:rPr b="1" lang="en" sz="1500">
                <a:solidFill>
                  <a:srgbClr val="1A9988"/>
                </a:solidFill>
              </a:rPr>
              <a:t>@cunygcdi</a:t>
            </a:r>
            <a:endParaRPr b="1" sz="1500">
              <a:solidFill>
                <a:srgbClr val="1A9988"/>
              </a:solidFill>
            </a:endParaRPr>
          </a:p>
          <a:p>
            <a:pPr indent="-323850" lvl="0" marL="457200" rtl="0" algn="l">
              <a:lnSpc>
                <a:spcPct val="132000"/>
              </a:lnSpc>
              <a:spcBef>
                <a:spcPts val="0"/>
              </a:spcBef>
              <a:spcAft>
                <a:spcPts val="0"/>
              </a:spcAft>
              <a:buClr>
                <a:schemeClr val="dk2"/>
              </a:buClr>
              <a:buSzPts val="1500"/>
              <a:buChar char="●"/>
            </a:pPr>
            <a:r>
              <a:rPr lang="en" sz="1500">
                <a:solidFill>
                  <a:schemeClr val="dk2"/>
                </a:solidFill>
              </a:rPr>
              <a:t>Follow the GC Digital Fellows on Twitter: </a:t>
            </a:r>
            <a:r>
              <a:rPr b="1" lang="en" sz="1500">
                <a:solidFill>
                  <a:srgbClr val="1A9988"/>
                </a:solidFill>
              </a:rPr>
              <a:t>@digital_fellows</a:t>
            </a:r>
            <a:endParaRPr b="1" sz="1500">
              <a:solidFill>
                <a:srgbClr val="1A9988"/>
              </a:solidFill>
            </a:endParaRPr>
          </a:p>
          <a:p>
            <a:pPr indent="-323850" lvl="0" marL="457200" rtl="0" algn="l">
              <a:lnSpc>
                <a:spcPct val="132000"/>
              </a:lnSpc>
              <a:spcBef>
                <a:spcPts val="0"/>
              </a:spcBef>
              <a:spcAft>
                <a:spcPts val="0"/>
              </a:spcAft>
              <a:buClr>
                <a:schemeClr val="dk2"/>
              </a:buClr>
              <a:buSzPts val="1500"/>
              <a:buChar char="●"/>
            </a:pPr>
            <a:r>
              <a:rPr lang="en" sz="1500">
                <a:solidFill>
                  <a:schemeClr val="dk2"/>
                </a:solidFill>
              </a:rPr>
              <a:t>Follow the </a:t>
            </a:r>
            <a:r>
              <a:rPr b="1" lang="en" sz="1500">
                <a:solidFill>
                  <a:srgbClr val="1A9988"/>
                </a:solidFill>
              </a:rPr>
              <a:t>#digitalGC</a:t>
            </a:r>
            <a:r>
              <a:rPr lang="en" sz="1500">
                <a:solidFill>
                  <a:schemeClr val="dk2"/>
                </a:solidFill>
              </a:rPr>
              <a:t> hashtag on Twitter</a:t>
            </a:r>
            <a:endParaRPr sz="1500">
              <a:solidFill>
                <a:schemeClr val="dk2"/>
              </a:solidFill>
            </a:endParaRPr>
          </a:p>
          <a:p>
            <a:pPr indent="-323850" lvl="0" marL="457200" rtl="0" algn="l">
              <a:lnSpc>
                <a:spcPct val="132000"/>
              </a:lnSpc>
              <a:spcBef>
                <a:spcPts val="0"/>
              </a:spcBef>
              <a:spcAft>
                <a:spcPts val="0"/>
              </a:spcAft>
              <a:buClr>
                <a:schemeClr val="dk2"/>
              </a:buClr>
              <a:buSzPts val="1500"/>
              <a:buChar char="●"/>
            </a:pPr>
            <a:r>
              <a:rPr lang="en" sz="1500">
                <a:solidFill>
                  <a:schemeClr val="dk2"/>
                </a:solidFill>
              </a:rPr>
              <a:t>Follow the GC Digital Fellows blog, Tagging the Tower: </a:t>
            </a:r>
            <a:r>
              <a:rPr b="1" lang="en" sz="1500">
                <a:solidFill>
                  <a:srgbClr val="1A9988"/>
                </a:solidFill>
              </a:rPr>
              <a:t>digitalfellows.commons.gc.cuny.edu</a:t>
            </a:r>
            <a:endParaRPr b="1" sz="1500">
              <a:solidFill>
                <a:srgbClr val="1A9988"/>
              </a:solidFill>
            </a:endParaRPr>
          </a:p>
          <a:p>
            <a:pPr indent="-323850" lvl="0" marL="457200" rtl="0" algn="l">
              <a:lnSpc>
                <a:spcPct val="132000"/>
              </a:lnSpc>
              <a:spcBef>
                <a:spcPts val="0"/>
              </a:spcBef>
              <a:spcAft>
                <a:spcPts val="0"/>
              </a:spcAft>
              <a:buClr>
                <a:schemeClr val="dk2"/>
              </a:buClr>
              <a:buSzPts val="1500"/>
              <a:buChar char="●"/>
            </a:pPr>
            <a:r>
              <a:rPr lang="en" sz="1500">
                <a:solidFill>
                  <a:schemeClr val="dk2"/>
                </a:solidFill>
              </a:rPr>
              <a:t>Contact the fellows at </a:t>
            </a:r>
            <a:r>
              <a:rPr b="1" lang="en" sz="1500">
                <a:solidFill>
                  <a:srgbClr val="1A9988"/>
                </a:solidFill>
              </a:rPr>
              <a:t>digitalfellows.commons.gc.cuny.edu/contact-us/</a:t>
            </a:r>
            <a:endParaRPr b="1" sz="1500">
              <a:solidFill>
                <a:srgbClr val="1A9988"/>
              </a:solidFill>
            </a:endParaRPr>
          </a:p>
          <a:p>
            <a:pPr indent="-323850" lvl="0" marL="457200" rtl="0" algn="l">
              <a:lnSpc>
                <a:spcPct val="132000"/>
              </a:lnSpc>
              <a:spcBef>
                <a:spcPts val="0"/>
              </a:spcBef>
              <a:spcAft>
                <a:spcPts val="0"/>
              </a:spcAft>
              <a:buClr>
                <a:schemeClr val="dk2"/>
              </a:buClr>
              <a:buSzPts val="1500"/>
              <a:buChar char="●"/>
            </a:pPr>
            <a:r>
              <a:rPr lang="en" sz="1500">
                <a:solidFill>
                  <a:schemeClr val="dk2"/>
                </a:solidFill>
              </a:rPr>
              <a:t>Drop-in to the Digital Scholarship Lab </a:t>
            </a:r>
            <a:r>
              <a:rPr b="1" lang="en" sz="1500">
                <a:solidFill>
                  <a:srgbClr val="1A9988"/>
                </a:solidFill>
              </a:rPr>
              <a:t>Open House</a:t>
            </a:r>
            <a:r>
              <a:rPr lang="en" sz="1500">
                <a:solidFill>
                  <a:schemeClr val="dk2"/>
                </a:solidFill>
              </a:rPr>
              <a:t> hosted twice per semester, or attend PUG, Events, or Workshops!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311" name="Shape 311"/>
        <p:cNvGrpSpPr/>
        <p:nvPr/>
      </p:nvGrpSpPr>
      <p:grpSpPr>
        <a:xfrm>
          <a:off x="0" y="0"/>
          <a:ext cx="0" cy="0"/>
          <a:chOff x="0" y="0"/>
          <a:chExt cx="0" cy="0"/>
        </a:xfrm>
      </p:grpSpPr>
      <p:sp>
        <p:nvSpPr>
          <p:cNvPr id="312" name="Google Shape;312;p49"/>
          <p:cNvSpPr txBox="1"/>
          <p:nvPr>
            <p:ph type="title"/>
          </p:nvPr>
        </p:nvSpPr>
        <p:spPr>
          <a:xfrm>
            <a:off x="78400" y="-257375"/>
            <a:ext cx="9065700" cy="182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Tools of DH</a:t>
            </a:r>
            <a:endParaRPr/>
          </a:p>
        </p:txBody>
      </p:sp>
      <p:sp>
        <p:nvSpPr>
          <p:cNvPr id="313" name="Google Shape;313;p49"/>
          <p:cNvSpPr txBox="1"/>
          <p:nvPr>
            <p:ph idx="4294967295" type="subTitle"/>
          </p:nvPr>
        </p:nvSpPr>
        <p:spPr>
          <a:xfrm>
            <a:off x="1202600" y="1431675"/>
            <a:ext cx="3541800" cy="1020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000000"/>
                </a:solidFill>
              </a:rPr>
              <a:t>Filipa Calado</a:t>
            </a:r>
            <a:endParaRPr>
              <a:solidFill>
                <a:srgbClr val="000000"/>
              </a:solidFill>
            </a:endParaRPr>
          </a:p>
          <a:p>
            <a:pPr indent="0" lvl="0" marL="0" rtl="0" algn="l">
              <a:lnSpc>
                <a:spcPct val="100000"/>
              </a:lnSpc>
              <a:spcBef>
                <a:spcPts val="0"/>
              </a:spcBef>
              <a:spcAft>
                <a:spcPts val="0"/>
              </a:spcAft>
              <a:buNone/>
            </a:pPr>
            <a:r>
              <a:rPr lang="en" sz="1400">
                <a:solidFill>
                  <a:srgbClr val="000000"/>
                </a:solidFill>
              </a:rPr>
              <a:t>GC Digital Fellow</a:t>
            </a:r>
            <a:endParaRPr sz="1400">
              <a:solidFill>
                <a:srgbClr val="000000"/>
              </a:solidFill>
            </a:endParaRPr>
          </a:p>
          <a:p>
            <a:pPr indent="0" lvl="0" marL="0" rtl="0" algn="l">
              <a:lnSpc>
                <a:spcPct val="100000"/>
              </a:lnSpc>
              <a:spcBef>
                <a:spcPts val="0"/>
              </a:spcBef>
              <a:spcAft>
                <a:spcPts val="0"/>
              </a:spcAft>
              <a:buNone/>
            </a:pPr>
            <a:r>
              <a:rPr lang="en" sz="1400" u="sng">
                <a:solidFill>
                  <a:srgbClr val="FFFFFF"/>
                </a:solidFill>
                <a:hlinkClick r:id="rId3">
                  <a:extLst>
                    <a:ext uri="{A12FA001-AC4F-418D-AE19-62706E023703}">
                      <ahyp:hlinkClr val="tx"/>
                    </a:ext>
                  </a:extLst>
                </a:hlinkClick>
              </a:rPr>
              <a:t>gofilipa@gmail.com</a:t>
            </a:r>
            <a:r>
              <a:rPr lang="en" sz="1400">
                <a:solidFill>
                  <a:srgbClr val="FFFFFF"/>
                </a:solidFill>
              </a:rPr>
              <a:t> </a:t>
            </a:r>
            <a:endParaRPr sz="1400">
              <a:solidFill>
                <a:srgbClr val="FFFFFF"/>
              </a:solidFill>
            </a:endParaRPr>
          </a:p>
          <a:p>
            <a:pPr indent="0" lvl="0" marL="0" rtl="0" algn="l">
              <a:lnSpc>
                <a:spcPct val="100000"/>
              </a:lnSpc>
              <a:spcBef>
                <a:spcPts val="0"/>
              </a:spcBef>
              <a:spcAft>
                <a:spcPts val="0"/>
              </a:spcAft>
              <a:buNone/>
            </a:pPr>
            <a:r>
              <a:rPr lang="en" sz="1400">
                <a:solidFill>
                  <a:srgbClr val="000000"/>
                </a:solidFill>
              </a:rPr>
              <a:t>@caladoscope</a:t>
            </a:r>
            <a:endParaRPr sz="1400">
              <a:solidFill>
                <a:srgbClr val="000000"/>
              </a:solidFill>
            </a:endParaRPr>
          </a:p>
          <a:p>
            <a:pPr indent="0" lvl="0" marL="0" rtl="0" algn="l">
              <a:lnSpc>
                <a:spcPct val="100000"/>
              </a:lnSpc>
              <a:spcBef>
                <a:spcPts val="0"/>
              </a:spcBef>
              <a:spcAft>
                <a:spcPts val="0"/>
              </a:spcAft>
              <a:buNone/>
            </a:pPr>
            <a:r>
              <a:t/>
            </a:r>
            <a:endParaRPr sz="1400">
              <a:solidFill>
                <a:srgbClr val="000000"/>
              </a:solidFill>
            </a:endParaRPr>
          </a:p>
          <a:p>
            <a:pPr indent="0" lvl="0" marL="0" rtl="0" algn="l">
              <a:lnSpc>
                <a:spcPct val="100000"/>
              </a:lnSpc>
              <a:spcBef>
                <a:spcPts val="0"/>
              </a:spcBef>
              <a:spcAft>
                <a:spcPts val="0"/>
              </a:spcAft>
              <a:buNone/>
            </a:pPr>
            <a:r>
              <a:rPr lang="en">
                <a:solidFill>
                  <a:srgbClr val="000000"/>
                </a:solidFill>
              </a:rPr>
              <a:t>Assisting: Rafael Portela</a:t>
            </a:r>
            <a:endParaRPr>
              <a:solidFill>
                <a:srgbClr val="000000"/>
              </a:solidFill>
            </a:endParaRPr>
          </a:p>
          <a:p>
            <a:pPr indent="0" lvl="0" marL="0" rtl="0" algn="l">
              <a:lnSpc>
                <a:spcPct val="100000"/>
              </a:lnSpc>
              <a:spcBef>
                <a:spcPts val="0"/>
              </a:spcBef>
              <a:spcAft>
                <a:spcPts val="0"/>
              </a:spcAft>
              <a:buNone/>
            </a:pPr>
            <a:r>
              <a:rPr lang="en" sz="1400">
                <a:solidFill>
                  <a:srgbClr val="000000"/>
                </a:solidFill>
              </a:rPr>
              <a:t>GC Digital Fellow</a:t>
            </a:r>
            <a:endParaRPr sz="1400">
              <a:solidFill>
                <a:srgbClr val="000000"/>
              </a:solidFill>
            </a:endParaRPr>
          </a:p>
          <a:p>
            <a:pPr indent="0" lvl="0" marL="0" rtl="0" algn="l">
              <a:lnSpc>
                <a:spcPct val="100000"/>
              </a:lnSpc>
              <a:spcBef>
                <a:spcPts val="0"/>
              </a:spcBef>
              <a:spcAft>
                <a:spcPts val="0"/>
              </a:spcAft>
              <a:buNone/>
            </a:pPr>
            <a:r>
              <a:rPr lang="en" sz="1400" u="sng">
                <a:solidFill>
                  <a:srgbClr val="FFFFFF"/>
                </a:solidFill>
                <a:hlinkClick r:id="rId4">
                  <a:extLst>
                    <a:ext uri="{A12FA001-AC4F-418D-AE19-62706E023703}">
                      <ahyp:hlinkClr val="tx"/>
                    </a:ext>
                  </a:extLst>
                </a:hlinkClick>
              </a:rPr>
              <a:t>rdavisportela@gradcenter.cuny.edu</a:t>
            </a:r>
            <a:r>
              <a:rPr lang="en" sz="1400">
                <a:solidFill>
                  <a:srgbClr val="000000"/>
                </a:solidFill>
              </a:rPr>
              <a:t> </a:t>
            </a:r>
            <a:endParaRPr sz="1400">
              <a:solidFill>
                <a:srgbClr val="000000"/>
              </a:solidFill>
            </a:endParaRPr>
          </a:p>
          <a:p>
            <a:pPr indent="0" lvl="0" marL="0" rtl="0" algn="l">
              <a:lnSpc>
                <a:spcPct val="100000"/>
              </a:lnSpc>
              <a:spcBef>
                <a:spcPts val="0"/>
              </a:spcBef>
              <a:spcAft>
                <a:spcPts val="0"/>
              </a:spcAft>
              <a:buNone/>
            </a:pPr>
            <a:r>
              <a:rPr lang="en" sz="1400">
                <a:solidFill>
                  <a:srgbClr val="000000"/>
                </a:solidFill>
              </a:rPr>
              <a:t>@davis_portela</a:t>
            </a:r>
            <a:endParaRPr>
              <a:solidFill>
                <a:srgbClr val="000000"/>
              </a:solidFill>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sz="2400"/>
          </a:p>
        </p:txBody>
      </p:sp>
      <p:pic>
        <p:nvPicPr>
          <p:cNvPr id="314" name="Google Shape;314;p49"/>
          <p:cNvPicPr preferRelativeResize="0"/>
          <p:nvPr/>
        </p:nvPicPr>
        <p:blipFill>
          <a:blip r:embed="rId5">
            <a:alphaModFix/>
          </a:blip>
          <a:stretch>
            <a:fillRect/>
          </a:stretch>
        </p:blipFill>
        <p:spPr>
          <a:xfrm>
            <a:off x="1018625" y="4069525"/>
            <a:ext cx="990600" cy="933450"/>
          </a:xfrm>
          <a:prstGeom prst="rect">
            <a:avLst/>
          </a:prstGeom>
          <a:noFill/>
          <a:ln>
            <a:noFill/>
          </a:ln>
        </p:spPr>
      </p:pic>
      <p:pic>
        <p:nvPicPr>
          <p:cNvPr id="315" name="Google Shape;315;p49"/>
          <p:cNvPicPr preferRelativeResize="0"/>
          <p:nvPr/>
        </p:nvPicPr>
        <p:blipFill>
          <a:blip r:embed="rId6">
            <a:alphaModFix/>
          </a:blip>
          <a:stretch>
            <a:fillRect/>
          </a:stretch>
        </p:blipFill>
        <p:spPr>
          <a:xfrm>
            <a:off x="176450" y="3795175"/>
            <a:ext cx="764125" cy="1207800"/>
          </a:xfrm>
          <a:prstGeom prst="rect">
            <a:avLst/>
          </a:prstGeom>
          <a:noFill/>
          <a:ln>
            <a:noFill/>
          </a:ln>
        </p:spPr>
      </p:pic>
      <p:sp>
        <p:nvSpPr>
          <p:cNvPr id="316" name="Google Shape;316;p49"/>
          <p:cNvSpPr txBox="1"/>
          <p:nvPr/>
        </p:nvSpPr>
        <p:spPr>
          <a:xfrm>
            <a:off x="5431125" y="1470300"/>
            <a:ext cx="3612600" cy="182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rPr>
              <a:t>Survey:</a:t>
            </a:r>
            <a:endParaRPr/>
          </a:p>
          <a:p>
            <a:pPr indent="0" lvl="0" marL="0" rtl="0" algn="l">
              <a:lnSpc>
                <a:spcPct val="132000"/>
              </a:lnSpc>
              <a:spcBef>
                <a:spcPts val="0"/>
              </a:spcBef>
              <a:spcAft>
                <a:spcPts val="0"/>
              </a:spcAft>
              <a:buNone/>
            </a:pPr>
            <a:r>
              <a:rPr b="1" lang="en" sz="3000" u="sng">
                <a:solidFill>
                  <a:srgbClr val="FFFFFF"/>
                </a:solidFill>
                <a:hlinkClick r:id="rId7">
                  <a:extLst>
                    <a:ext uri="{A12FA001-AC4F-418D-AE19-62706E023703}">
                      <ahyp:hlinkClr val="tx"/>
                    </a:ext>
                  </a:extLst>
                </a:hlinkClick>
              </a:rPr>
              <a:t>cuny.is/gcdievals</a:t>
            </a:r>
            <a:endParaRPr sz="1800">
              <a:solidFill>
                <a:srgbClr val="FFFFFF"/>
              </a:solidFill>
            </a:endParaRPr>
          </a:p>
          <a:p>
            <a:pPr indent="0" lvl="0" marL="0" rtl="0" algn="l">
              <a:spcBef>
                <a:spcPts val="1800"/>
              </a:spcBef>
              <a:spcAft>
                <a:spcPts val="0"/>
              </a:spcAft>
              <a:buNone/>
            </a:pPr>
            <a:r>
              <a:rPr lang="en" sz="1800">
                <a:solidFill>
                  <a:srgbClr val="FFFFFF"/>
                </a:solidFill>
              </a:rPr>
              <a:t>Slides:</a:t>
            </a:r>
            <a:endParaRPr sz="1800">
              <a:solidFill>
                <a:srgbClr val="FFFFFF"/>
              </a:solidFill>
            </a:endParaRPr>
          </a:p>
          <a:p>
            <a:pPr indent="0" lvl="0" marL="0" rtl="0" algn="l">
              <a:spcBef>
                <a:spcPts val="0"/>
              </a:spcBef>
              <a:spcAft>
                <a:spcPts val="0"/>
              </a:spcAft>
              <a:buNone/>
            </a:pPr>
            <a:r>
              <a:rPr b="1" lang="en" sz="3000" u="sng">
                <a:solidFill>
                  <a:schemeClr val="lt1"/>
                </a:solidFill>
                <a:highlight>
                  <a:srgbClr val="4A86E8"/>
                </a:highlight>
                <a:latin typeface="Verdana"/>
                <a:ea typeface="Verdana"/>
                <a:cs typeface="Verdana"/>
                <a:sym typeface="Verdana"/>
                <a:hlinkClick r:id="rId8">
                  <a:extLst>
                    <a:ext uri="{A12FA001-AC4F-418D-AE19-62706E023703}">
                      <ahyp:hlinkClr val="tx"/>
                    </a:ext>
                  </a:extLst>
                </a:hlinkClick>
              </a:rPr>
              <a:t>https://tinyurl.com/y8w2uo74</a:t>
            </a:r>
            <a:endParaRPr b="1" sz="3000">
              <a:solidFill>
                <a:schemeClr val="lt1"/>
              </a:solidFill>
              <a:highlight>
                <a:srgbClr val="4A86E8"/>
              </a:highlight>
              <a:latin typeface="Verdana"/>
              <a:ea typeface="Verdana"/>
              <a:cs typeface="Verdana"/>
              <a:sym typeface="Verdana"/>
            </a:endParaRPr>
          </a:p>
          <a:p>
            <a:pPr indent="0" lvl="0" marL="0" rtl="0" algn="l">
              <a:spcBef>
                <a:spcPts val="0"/>
              </a:spcBef>
              <a:spcAft>
                <a:spcPts val="0"/>
              </a:spcAft>
              <a:buNone/>
            </a:pPr>
            <a:r>
              <a:t/>
            </a:r>
            <a:endParaRPr sz="30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t/>
            </a:r>
            <a:endParaRPr sz="1800">
              <a:solidFill>
                <a:srgbClr val="FFFFFF"/>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rgbClr val="FFFFFF"/>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rgbClr val="FFFFFF"/>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rgbClr val="FFFFFF"/>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rgbClr val="FFFFFF"/>
              </a:solidFill>
              <a:latin typeface="Proxima Nova"/>
              <a:ea typeface="Proxima Nova"/>
              <a:cs typeface="Proxima Nova"/>
              <a:sym typeface="Proxima Nova"/>
            </a:endParaRPr>
          </a:p>
          <a:p>
            <a:pPr indent="0" lvl="0" marL="0" rtl="0" algn="l">
              <a:spcBef>
                <a:spcPts val="0"/>
              </a:spcBef>
              <a:spcAft>
                <a:spcPts val="0"/>
              </a:spcAft>
              <a:buNone/>
            </a:pPr>
            <a:r>
              <a:rPr i="1" lang="en" sz="3000">
                <a:solidFill>
                  <a:srgbClr val="FFFFFF"/>
                </a:solidFill>
                <a:latin typeface="Proxima Nova"/>
                <a:ea typeface="Proxima Nova"/>
                <a:cs typeface="Proxima Nova"/>
                <a:sym typeface="Proxima Nova"/>
              </a:rPr>
              <a:t>THANK YOU!</a:t>
            </a:r>
            <a:endParaRPr i="1" sz="3000">
              <a:solidFill>
                <a:srgbClr val="FFFFFF"/>
              </a:solidFill>
              <a:latin typeface="Proxima Nova"/>
              <a:ea typeface="Proxima Nova"/>
              <a:cs typeface="Proxima Nova"/>
              <a:sym typeface="Proxima Nova"/>
            </a:endParaRPr>
          </a:p>
          <a:p>
            <a:pPr indent="0" lvl="0" marL="0" rtl="0" algn="l">
              <a:spcBef>
                <a:spcPts val="0"/>
              </a:spcBef>
              <a:spcAft>
                <a:spcPts val="0"/>
              </a:spcAft>
              <a:buNone/>
            </a:pPr>
            <a:r>
              <a:t/>
            </a:r>
            <a:endParaRPr i="1" sz="1800">
              <a:solidFill>
                <a:srgbClr val="FFFFFF"/>
              </a:solidFill>
              <a:latin typeface="Proxima Nova"/>
              <a:ea typeface="Proxima Nova"/>
              <a:cs typeface="Proxima Nova"/>
              <a:sym typeface="Proxima Nova"/>
            </a:endParaRPr>
          </a:p>
          <a:p>
            <a:pPr indent="0" lvl="0" marL="0" rtl="0" algn="l">
              <a:spcBef>
                <a:spcPts val="0"/>
              </a:spcBef>
              <a:spcAft>
                <a:spcPts val="0"/>
              </a:spcAft>
              <a:buNone/>
            </a:pPr>
            <a:r>
              <a:t/>
            </a:r>
            <a:endParaRPr sz="1800"/>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Workshop Goals</a:t>
            </a:r>
            <a:endParaRPr>
              <a:solidFill>
                <a:srgbClr val="4A86E8"/>
              </a:solidFill>
            </a:endParaRPr>
          </a:p>
        </p:txBody>
      </p:sp>
      <p:sp>
        <p:nvSpPr>
          <p:cNvPr id="81" name="Google Shape;81;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None/>
            </a:pPr>
            <a:r>
              <a:rPr lang="en" sz="1400"/>
              <a:t>We will:</a:t>
            </a:r>
            <a:endParaRPr sz="1400"/>
          </a:p>
          <a:p>
            <a:pPr indent="-342900" lvl="0" marL="457200" rtl="0" algn="l">
              <a:lnSpc>
                <a:spcPct val="138000"/>
              </a:lnSpc>
              <a:spcBef>
                <a:spcPts val="0"/>
              </a:spcBef>
              <a:spcAft>
                <a:spcPts val="0"/>
              </a:spcAft>
              <a:buSzPts val="1800"/>
              <a:buChar char="➔"/>
            </a:pPr>
            <a:r>
              <a:rPr b="1" lang="en"/>
              <a:t>consider</a:t>
            </a:r>
            <a:r>
              <a:rPr lang="en"/>
              <a:t> what types of project, research, and work are included in the digital humanities, </a:t>
            </a:r>
            <a:endParaRPr/>
          </a:p>
          <a:p>
            <a:pPr indent="-342900" lvl="0" marL="457200" rtl="0" algn="l">
              <a:lnSpc>
                <a:spcPct val="138000"/>
              </a:lnSpc>
              <a:spcBef>
                <a:spcPts val="1000"/>
              </a:spcBef>
              <a:spcAft>
                <a:spcPts val="0"/>
              </a:spcAft>
              <a:buSzPts val="1800"/>
              <a:buChar char="➔"/>
            </a:pPr>
            <a:r>
              <a:rPr b="1" lang="en"/>
              <a:t>create</a:t>
            </a:r>
            <a:r>
              <a:rPr lang="en"/>
              <a:t> a working resource for our own tools of digital humanities,</a:t>
            </a:r>
            <a:endParaRPr/>
          </a:p>
          <a:p>
            <a:pPr indent="-342900" lvl="0" marL="457200" rtl="0" algn="l">
              <a:lnSpc>
                <a:spcPct val="138000"/>
              </a:lnSpc>
              <a:spcBef>
                <a:spcPts val="1000"/>
              </a:spcBef>
              <a:spcAft>
                <a:spcPts val="1000"/>
              </a:spcAft>
              <a:buSzPts val="1800"/>
              <a:buChar char="➔"/>
            </a:pPr>
            <a:r>
              <a:rPr b="1" lang="en"/>
              <a:t>explore</a:t>
            </a:r>
            <a:r>
              <a:rPr lang="en"/>
              <a:t> a wide range of methods for research (and project) development.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Digital Humanities projects use...</a:t>
            </a:r>
            <a:endParaRPr>
              <a:solidFill>
                <a:srgbClr val="4A86E8"/>
              </a:solidFill>
            </a:endParaRPr>
          </a:p>
        </p:txBody>
      </p:sp>
      <p:sp>
        <p:nvSpPr>
          <p:cNvPr id="87" name="Google Shape;87;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b="1" lang="en"/>
              <a:t>digital</a:t>
            </a:r>
            <a:r>
              <a:rPr i="1" lang="en"/>
              <a:t> </a:t>
            </a:r>
            <a:r>
              <a:rPr b="1" lang="en"/>
              <a:t>methods</a:t>
            </a:r>
            <a:r>
              <a:rPr lang="en"/>
              <a:t> of research </a:t>
            </a:r>
            <a:endParaRPr/>
          </a:p>
          <a:p>
            <a:pPr indent="0" lvl="0" marL="0" rtl="0" algn="l">
              <a:spcBef>
                <a:spcPts val="1600"/>
              </a:spcBef>
              <a:spcAft>
                <a:spcPts val="0"/>
              </a:spcAft>
              <a:buNone/>
            </a:pPr>
            <a:r>
              <a:rPr lang="en"/>
              <a:t>that engage </a:t>
            </a:r>
            <a:r>
              <a:rPr b="1" lang="en"/>
              <a:t>humanities topics </a:t>
            </a:r>
            <a:r>
              <a:rPr lang="en"/>
              <a:t>in their materials </a:t>
            </a:r>
            <a:endParaRPr/>
          </a:p>
          <a:p>
            <a:pPr indent="0" lvl="0" marL="0" rtl="0" algn="l">
              <a:spcBef>
                <a:spcPts val="1600"/>
              </a:spcBef>
              <a:spcAft>
                <a:spcPts val="0"/>
              </a:spcAft>
              <a:buNone/>
            </a:pPr>
            <a:r>
              <a:rPr i="1" lang="en"/>
              <a:t>and/or</a:t>
            </a:r>
            <a:endParaRPr i="1"/>
          </a:p>
          <a:p>
            <a:pPr indent="0" lvl="0" marL="0" rtl="0" algn="l">
              <a:spcBef>
                <a:spcPts val="1600"/>
              </a:spcBef>
              <a:spcAft>
                <a:spcPts val="0"/>
              </a:spcAft>
              <a:buNone/>
            </a:pPr>
            <a:r>
              <a:rPr lang="en"/>
              <a:t>interpret the results of digital tools from a </a:t>
            </a:r>
            <a:r>
              <a:rPr b="1" lang="en"/>
              <a:t>humanities </a:t>
            </a:r>
            <a:r>
              <a:rPr lang="en"/>
              <a:t>lens</a:t>
            </a:r>
            <a:endParaRPr i="1"/>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Things to do with DH</a:t>
            </a:r>
            <a:endParaRPr>
              <a:solidFill>
                <a:srgbClr val="4A86E8"/>
              </a:solidFill>
            </a:endParaRPr>
          </a:p>
        </p:txBody>
      </p:sp>
      <p:sp>
        <p:nvSpPr>
          <p:cNvPr id="93" name="Google Shape;93;p18"/>
          <p:cNvSpPr txBox="1"/>
          <p:nvPr>
            <p:ph idx="1" type="body"/>
          </p:nvPr>
        </p:nvSpPr>
        <p:spPr>
          <a:xfrm>
            <a:off x="311700" y="1152475"/>
            <a:ext cx="8520600" cy="38751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Create community</a:t>
            </a:r>
            <a:endParaRPr/>
          </a:p>
          <a:p>
            <a:pPr indent="-342900" lvl="0" marL="457200" rtl="0" algn="l">
              <a:lnSpc>
                <a:spcPct val="150000"/>
              </a:lnSpc>
              <a:spcBef>
                <a:spcPts val="0"/>
              </a:spcBef>
              <a:spcAft>
                <a:spcPts val="0"/>
              </a:spcAft>
              <a:buSzPts val="1800"/>
              <a:buChar char="➔"/>
            </a:pPr>
            <a:r>
              <a:rPr lang="en"/>
              <a:t>Theorize, critique, comment</a:t>
            </a:r>
            <a:endParaRPr/>
          </a:p>
          <a:p>
            <a:pPr indent="-342900" lvl="0" marL="457200" rtl="0" algn="l">
              <a:lnSpc>
                <a:spcPct val="150000"/>
              </a:lnSpc>
              <a:spcBef>
                <a:spcPts val="0"/>
              </a:spcBef>
              <a:spcAft>
                <a:spcPts val="0"/>
              </a:spcAft>
              <a:buSzPts val="1800"/>
              <a:buChar char="➔"/>
            </a:pPr>
            <a:r>
              <a:rPr lang="en"/>
              <a:t>Utilize existing platforms</a:t>
            </a:r>
            <a:endParaRPr/>
          </a:p>
          <a:p>
            <a:pPr indent="-342900" lvl="0" marL="457200" rtl="0" algn="l">
              <a:lnSpc>
                <a:spcPct val="150000"/>
              </a:lnSpc>
              <a:spcBef>
                <a:spcPts val="0"/>
              </a:spcBef>
              <a:spcAft>
                <a:spcPts val="0"/>
              </a:spcAft>
              <a:buSzPts val="1800"/>
              <a:buChar char="➔"/>
            </a:pPr>
            <a:r>
              <a:rPr lang="en"/>
              <a:t>Develop platforms</a:t>
            </a:r>
            <a:endParaRPr/>
          </a:p>
          <a:p>
            <a:pPr indent="-342900" lvl="0" marL="457200" rtl="0" algn="l">
              <a:lnSpc>
                <a:spcPct val="150000"/>
              </a:lnSpc>
              <a:spcBef>
                <a:spcPts val="0"/>
              </a:spcBef>
              <a:spcAft>
                <a:spcPts val="0"/>
              </a:spcAft>
              <a:buSzPts val="1800"/>
              <a:buChar char="➔"/>
            </a:pPr>
            <a:r>
              <a:rPr lang="en"/>
              <a:t>Produce data</a:t>
            </a:r>
            <a:endParaRPr/>
          </a:p>
          <a:p>
            <a:pPr indent="-342900" lvl="0" marL="457200" rtl="0" algn="l">
              <a:lnSpc>
                <a:spcPct val="150000"/>
              </a:lnSpc>
              <a:spcBef>
                <a:spcPts val="0"/>
              </a:spcBef>
              <a:spcAft>
                <a:spcPts val="0"/>
              </a:spcAft>
              <a:buSzPts val="1800"/>
              <a:buChar char="➔"/>
            </a:pPr>
            <a:r>
              <a:rPr lang="en"/>
              <a:t>Process data</a:t>
            </a:r>
            <a:endParaRPr/>
          </a:p>
          <a:p>
            <a:pPr indent="-342900" lvl="0" marL="457200" rtl="0" algn="l">
              <a:lnSpc>
                <a:spcPct val="150000"/>
              </a:lnSpc>
              <a:spcBef>
                <a:spcPts val="0"/>
              </a:spcBef>
              <a:spcAft>
                <a:spcPts val="0"/>
              </a:spcAft>
              <a:buSzPts val="1800"/>
              <a:buChar char="➔"/>
            </a:pPr>
            <a:r>
              <a:rPr lang="en"/>
              <a:t>Communicate your research in a digital environment</a:t>
            </a:r>
            <a:endParaRPr/>
          </a:p>
          <a:p>
            <a:pPr indent="-342900" lvl="0" marL="457200" rtl="0" algn="l">
              <a:lnSpc>
                <a:spcPct val="150000"/>
              </a:lnSpc>
              <a:spcBef>
                <a:spcPts val="0"/>
              </a:spcBef>
              <a:spcAft>
                <a:spcPts val="0"/>
              </a:spcAft>
              <a:buSzPts val="1800"/>
              <a:buChar char="➔"/>
            </a:pPr>
            <a:r>
              <a:rPr lang="en"/>
              <a:t>Collect, curate, and display digital materials</a:t>
            </a:r>
            <a:endParaRPr/>
          </a:p>
          <a:p>
            <a:pPr indent="0" lvl="0" marL="0" rtl="0" algn="r">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r">
              <a:lnSpc>
                <a:spcPct val="100000"/>
              </a:lnSpc>
              <a:spcBef>
                <a:spcPts val="0"/>
              </a:spcBef>
              <a:spcAft>
                <a:spcPts val="0"/>
              </a:spcAft>
              <a:buNone/>
            </a:pPr>
            <a:r>
              <a:t/>
            </a:r>
            <a:endParaRPr/>
          </a:p>
        </p:txBody>
      </p:sp>
      <p:sp>
        <p:nvSpPr>
          <p:cNvPr id="94" name="Google Shape;94;p18"/>
          <p:cNvSpPr txBox="1"/>
          <p:nvPr/>
        </p:nvSpPr>
        <p:spPr>
          <a:xfrm>
            <a:off x="297800" y="4563250"/>
            <a:ext cx="3153000" cy="4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5"/>
                </a:solidFill>
                <a:latin typeface="Proxima Nova"/>
                <a:ea typeface="Proxima Nova"/>
                <a:cs typeface="Proxima Nova"/>
                <a:sym typeface="Proxima Nova"/>
              </a:rPr>
              <a:t>And more… </a:t>
            </a:r>
            <a:endParaRPr>
              <a:solidFill>
                <a:schemeClr val="accent5"/>
              </a:solidFill>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Collaborative Research</a:t>
            </a:r>
            <a:endParaRPr>
              <a:solidFill>
                <a:srgbClr val="4A86E8"/>
              </a:solidFill>
            </a:endParaRPr>
          </a:p>
        </p:txBody>
      </p:sp>
      <p:sp>
        <p:nvSpPr>
          <p:cNvPr id="100" name="Google Shape;100;p19"/>
          <p:cNvSpPr txBox="1"/>
          <p:nvPr>
            <p:ph idx="1" type="body"/>
          </p:nvPr>
        </p:nvSpPr>
        <p:spPr>
          <a:xfrm>
            <a:off x="311700" y="1152475"/>
            <a:ext cx="8520600" cy="356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Community is fundamental to DH. </a:t>
            </a:r>
            <a:endParaRPr/>
          </a:p>
          <a:p>
            <a:pPr indent="0" lvl="0" marL="0" rtl="0" algn="l">
              <a:spcBef>
                <a:spcPts val="1600"/>
              </a:spcBef>
              <a:spcAft>
                <a:spcPts val="0"/>
              </a:spcAft>
              <a:buNone/>
            </a:pPr>
            <a:r>
              <a:rPr lang="en"/>
              <a:t>So… introduce yourself to the person next to you:</a:t>
            </a:r>
            <a:endParaRPr/>
          </a:p>
          <a:p>
            <a:pPr indent="0" lvl="0" marL="0" rtl="0" algn="l">
              <a:spcBef>
                <a:spcPts val="1600"/>
              </a:spcBef>
              <a:spcAft>
                <a:spcPts val="0"/>
              </a:spcAft>
              <a:buNone/>
            </a:pPr>
            <a:r>
              <a:rPr lang="en">
                <a:solidFill>
                  <a:schemeClr val="accent5"/>
                </a:solidFill>
              </a:rPr>
              <a:t>	Name</a:t>
            </a:r>
            <a:endParaRPr>
              <a:solidFill>
                <a:schemeClr val="accent5"/>
              </a:solidFill>
            </a:endParaRPr>
          </a:p>
          <a:p>
            <a:pPr indent="0" lvl="0" marL="0" rtl="0" algn="l">
              <a:spcBef>
                <a:spcPts val="1600"/>
              </a:spcBef>
              <a:spcAft>
                <a:spcPts val="0"/>
              </a:spcAft>
              <a:buNone/>
            </a:pPr>
            <a:r>
              <a:rPr lang="en">
                <a:solidFill>
                  <a:schemeClr val="accent5"/>
                </a:solidFill>
              </a:rPr>
              <a:t>	CUNY affiliation? Let us know if you are with Praxis or Social Media Fellows!</a:t>
            </a:r>
            <a:endParaRPr>
              <a:solidFill>
                <a:schemeClr val="accent5"/>
              </a:solidFill>
            </a:endParaRPr>
          </a:p>
          <a:p>
            <a:pPr indent="0" lvl="0" marL="0" rtl="0" algn="l">
              <a:spcBef>
                <a:spcPts val="1600"/>
              </a:spcBef>
              <a:spcAft>
                <a:spcPts val="0"/>
              </a:spcAft>
              <a:buNone/>
            </a:pPr>
            <a:r>
              <a:rPr lang="en">
                <a:solidFill>
                  <a:schemeClr val="accent5"/>
                </a:solidFill>
              </a:rPr>
              <a:t>	Interested in what digital projects or research topics?</a:t>
            </a:r>
            <a:endParaRPr>
              <a:solidFill>
                <a:schemeClr val="accent5"/>
              </a:solidFill>
            </a:endParaRPr>
          </a:p>
          <a:p>
            <a:pPr indent="0" lvl="0" marL="0" rtl="0" algn="l">
              <a:spcBef>
                <a:spcPts val="1600"/>
              </a:spcBef>
              <a:spcAft>
                <a:spcPts val="0"/>
              </a:spcAft>
              <a:buNone/>
            </a:pPr>
            <a:r>
              <a:rPr lang="en"/>
              <a:t>...and then you’ll introduce this person to us!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FIRST THINGS FIRST: </a:t>
            </a:r>
            <a:endParaRPr>
              <a:solidFill>
                <a:srgbClr val="4A86E8"/>
              </a:solidFill>
            </a:endParaRPr>
          </a:p>
          <a:p>
            <a:pPr indent="0" lvl="0" marL="0" rtl="0" algn="l">
              <a:spcBef>
                <a:spcPts val="0"/>
              </a:spcBef>
              <a:spcAft>
                <a:spcPts val="0"/>
              </a:spcAft>
              <a:buNone/>
            </a:pPr>
            <a:r>
              <a:t/>
            </a:r>
            <a:endParaRPr/>
          </a:p>
          <a:p>
            <a:pPr indent="457200" lvl="0" marL="914400" rtl="0" algn="l">
              <a:spcBef>
                <a:spcPts val="0"/>
              </a:spcBef>
              <a:spcAft>
                <a:spcPts val="0"/>
              </a:spcAft>
              <a:buNone/>
            </a:pPr>
            <a:r>
              <a:rPr lang="en">
                <a:solidFill>
                  <a:srgbClr val="4A86E8"/>
                </a:solidFill>
              </a:rPr>
              <a:t>ZOTERO</a:t>
            </a:r>
            <a:endParaRPr>
              <a:solidFill>
                <a:srgbClr val="4A86E8"/>
              </a:solidFill>
            </a:endParaRPr>
          </a:p>
        </p:txBody>
      </p:sp>
      <p:sp>
        <p:nvSpPr>
          <p:cNvPr id="106" name="Google Shape;106;p20"/>
          <p:cNvSpPr txBox="1"/>
          <p:nvPr>
            <p:ph idx="1" type="body"/>
          </p:nvPr>
        </p:nvSpPr>
        <p:spPr>
          <a:xfrm>
            <a:off x="311700" y="2334075"/>
            <a:ext cx="8520600" cy="258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We’re covering a lot, and this will make it easy to save URLs, citations, and get your research going. </a:t>
            </a:r>
            <a:endParaRPr/>
          </a:p>
          <a:p>
            <a:pPr indent="0" lvl="0" marL="0" rtl="0" algn="l">
              <a:spcBef>
                <a:spcPts val="1600"/>
              </a:spcBef>
              <a:spcAft>
                <a:spcPts val="0"/>
              </a:spcAft>
              <a:buNone/>
            </a:pPr>
            <a:r>
              <a:rPr lang="en"/>
              <a:t>All these steps work on your own laptop, too. </a:t>
            </a:r>
            <a:endParaRPr/>
          </a:p>
          <a:p>
            <a:pPr indent="0" lvl="0" marL="0" rtl="0" algn="l">
              <a:spcBef>
                <a:spcPts val="1600"/>
              </a:spcBef>
              <a:spcAft>
                <a:spcPts val="1600"/>
              </a:spcAft>
              <a:buNone/>
            </a:pPr>
            <a:r>
              <a:rPr lang="en"/>
              <a:t>Work with your partner to make progress together!</a:t>
            </a:r>
            <a:endParaRPr/>
          </a:p>
        </p:txBody>
      </p:sp>
      <p:pic>
        <p:nvPicPr>
          <p:cNvPr descr="https://www.zotero.org/support/_media/logo/zotero_512x512x32.png" id="107" name="Google Shape;107;p20"/>
          <p:cNvPicPr preferRelativeResize="0"/>
          <p:nvPr/>
        </p:nvPicPr>
        <p:blipFill>
          <a:blip r:embed="rId3">
            <a:alphaModFix/>
          </a:blip>
          <a:stretch>
            <a:fillRect/>
          </a:stretch>
        </p:blipFill>
        <p:spPr>
          <a:xfrm>
            <a:off x="8055206" y="128222"/>
            <a:ext cx="889518" cy="889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Desktop application </a:t>
            </a:r>
            <a:endParaRPr>
              <a:solidFill>
                <a:srgbClr val="4A86E8"/>
              </a:solidFill>
            </a:endParaRPr>
          </a:p>
          <a:p>
            <a:pPr indent="0" lvl="0" marL="0" rtl="0" algn="l">
              <a:spcBef>
                <a:spcPts val="0"/>
              </a:spcBef>
              <a:spcAft>
                <a:spcPts val="0"/>
              </a:spcAft>
              <a:buNone/>
            </a:pPr>
            <a:r>
              <a:rPr lang="en">
                <a:solidFill>
                  <a:srgbClr val="4A86E8"/>
                </a:solidFill>
              </a:rPr>
              <a:t>a</a:t>
            </a:r>
            <a:r>
              <a:rPr lang="en">
                <a:solidFill>
                  <a:srgbClr val="4A86E8"/>
                </a:solidFill>
              </a:rPr>
              <a:t>nd Connector (browser </a:t>
            </a:r>
            <a:endParaRPr>
              <a:solidFill>
                <a:srgbClr val="4A86E8"/>
              </a:solidFill>
            </a:endParaRPr>
          </a:p>
          <a:p>
            <a:pPr indent="0" lvl="0" marL="0" rtl="0" algn="l">
              <a:spcBef>
                <a:spcPts val="0"/>
              </a:spcBef>
              <a:spcAft>
                <a:spcPts val="0"/>
              </a:spcAft>
              <a:buNone/>
            </a:pPr>
            <a:r>
              <a:rPr lang="en">
                <a:solidFill>
                  <a:srgbClr val="4A86E8"/>
                </a:solidFill>
              </a:rPr>
              <a:t>extension)</a:t>
            </a:r>
            <a:endParaRPr>
              <a:solidFill>
                <a:srgbClr val="4A86E8"/>
              </a:solidFill>
            </a:endParaRPr>
          </a:p>
        </p:txBody>
      </p:sp>
      <p:sp>
        <p:nvSpPr>
          <p:cNvPr id="113" name="Google Shape;113;p21"/>
          <p:cNvSpPr txBox="1"/>
          <p:nvPr>
            <p:ph idx="1" type="body"/>
          </p:nvPr>
        </p:nvSpPr>
        <p:spPr>
          <a:xfrm>
            <a:off x="311700" y="1571075"/>
            <a:ext cx="4998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 </a:t>
            </a:r>
            <a:endParaRPr sz="1800"/>
          </a:p>
          <a:p>
            <a:pPr indent="-342900" lvl="0" marL="457200" rtl="0" algn="l">
              <a:spcBef>
                <a:spcPts val="1600"/>
              </a:spcBef>
              <a:spcAft>
                <a:spcPts val="0"/>
              </a:spcAft>
              <a:buSzPts val="1800"/>
              <a:buAutoNum type="arabicPeriod"/>
            </a:pPr>
            <a:r>
              <a:rPr b="1" lang="en" sz="1800"/>
              <a:t>Go to: </a:t>
            </a:r>
            <a:r>
              <a:rPr b="1" lang="en" sz="1800" u="sng">
                <a:solidFill>
                  <a:schemeClr val="accent5"/>
                </a:solidFill>
                <a:hlinkClick r:id="rId3">
                  <a:extLst>
                    <a:ext uri="{A12FA001-AC4F-418D-AE19-62706E023703}">
                      <ahyp:hlinkClr val="tx"/>
                    </a:ext>
                  </a:extLst>
                </a:hlinkClick>
              </a:rPr>
              <a:t>https://www.zotero.org/</a:t>
            </a:r>
            <a:r>
              <a:rPr b="1" lang="en" sz="1800"/>
              <a:t> and click:</a:t>
            </a:r>
            <a:endParaRPr sz="1800"/>
          </a:p>
          <a:p>
            <a:pPr indent="457200" lvl="0" marL="1828800" rtl="0" algn="l">
              <a:spcBef>
                <a:spcPts val="1600"/>
              </a:spcBef>
              <a:spcAft>
                <a:spcPts val="0"/>
              </a:spcAft>
              <a:buNone/>
            </a:pPr>
            <a:r>
              <a:rPr b="1" lang="en" sz="1800"/>
              <a:t>2. Then click:</a:t>
            </a:r>
            <a:endParaRPr b="1" sz="1800"/>
          </a:p>
          <a:p>
            <a:pPr indent="457200" lvl="0" marL="1828800" rtl="0" algn="l">
              <a:spcBef>
                <a:spcPts val="1600"/>
              </a:spcBef>
              <a:spcAft>
                <a:spcPts val="0"/>
              </a:spcAft>
              <a:buNone/>
            </a:pPr>
            <a:r>
              <a:t/>
            </a:r>
            <a:endParaRPr b="1" sz="1800"/>
          </a:p>
          <a:p>
            <a:pPr indent="0" lvl="0" marL="2286000" rtl="0" algn="l">
              <a:spcBef>
                <a:spcPts val="1600"/>
              </a:spcBef>
              <a:spcAft>
                <a:spcPts val="1600"/>
              </a:spcAft>
              <a:buNone/>
            </a:pPr>
            <a:r>
              <a:rPr b="1" lang="en" sz="1800"/>
              <a:t>3. Install Zotero in your applications. </a:t>
            </a:r>
            <a:endParaRPr b="1" sz="1800"/>
          </a:p>
        </p:txBody>
      </p:sp>
      <p:pic>
        <p:nvPicPr>
          <p:cNvPr descr="https://www.zotero.org/support/_media/logo/zotero_512x512x32.png" id="114" name="Google Shape;114;p21"/>
          <p:cNvPicPr preferRelativeResize="0"/>
          <p:nvPr/>
        </p:nvPicPr>
        <p:blipFill>
          <a:blip r:embed="rId4">
            <a:alphaModFix/>
          </a:blip>
          <a:stretch>
            <a:fillRect/>
          </a:stretch>
        </p:blipFill>
        <p:spPr>
          <a:xfrm>
            <a:off x="470450" y="3234200"/>
            <a:ext cx="1485946" cy="1485900"/>
          </a:xfrm>
          <a:prstGeom prst="rect">
            <a:avLst/>
          </a:prstGeom>
          <a:noFill/>
          <a:ln>
            <a:noFill/>
          </a:ln>
        </p:spPr>
      </p:pic>
      <p:pic>
        <p:nvPicPr>
          <p:cNvPr id="115" name="Google Shape;115;p21"/>
          <p:cNvPicPr preferRelativeResize="0"/>
          <p:nvPr/>
        </p:nvPicPr>
        <p:blipFill>
          <a:blip r:embed="rId5">
            <a:alphaModFix/>
          </a:blip>
          <a:stretch>
            <a:fillRect/>
          </a:stretch>
        </p:blipFill>
        <p:spPr>
          <a:xfrm>
            <a:off x="5365400" y="3132875"/>
            <a:ext cx="3190875" cy="1485900"/>
          </a:xfrm>
          <a:prstGeom prst="rect">
            <a:avLst/>
          </a:prstGeom>
          <a:noFill/>
          <a:ln>
            <a:noFill/>
          </a:ln>
        </p:spPr>
      </p:pic>
      <p:pic>
        <p:nvPicPr>
          <p:cNvPr id="116" name="Google Shape;116;p21"/>
          <p:cNvPicPr preferRelativeResize="0"/>
          <p:nvPr/>
        </p:nvPicPr>
        <p:blipFill>
          <a:blip r:embed="rId6">
            <a:alphaModFix/>
          </a:blip>
          <a:stretch>
            <a:fillRect/>
          </a:stretch>
        </p:blipFill>
        <p:spPr>
          <a:xfrm>
            <a:off x="5423325" y="1170125"/>
            <a:ext cx="3132950" cy="1652366"/>
          </a:xfrm>
          <a:prstGeom prst="rect">
            <a:avLst/>
          </a:prstGeom>
          <a:noFill/>
          <a:ln>
            <a:noFill/>
          </a:ln>
        </p:spPr>
      </p:pic>
      <p:cxnSp>
        <p:nvCxnSpPr>
          <p:cNvPr id="117" name="Google Shape;117;p21"/>
          <p:cNvCxnSpPr/>
          <p:nvPr/>
        </p:nvCxnSpPr>
        <p:spPr>
          <a:xfrm>
            <a:off x="6602675" y="778050"/>
            <a:ext cx="926400" cy="498600"/>
          </a:xfrm>
          <a:prstGeom prst="straightConnector1">
            <a:avLst/>
          </a:prstGeom>
          <a:noFill/>
          <a:ln cap="flat" cmpd="sng" w="76200">
            <a:solidFill>
              <a:srgbClr val="FF0000"/>
            </a:solidFill>
            <a:prstDash val="solid"/>
            <a:round/>
            <a:headEnd len="med" w="med" type="none"/>
            <a:tailEnd len="med" w="med" type="triangle"/>
          </a:ln>
        </p:spPr>
      </p:cxnSp>
      <p:cxnSp>
        <p:nvCxnSpPr>
          <p:cNvPr id="118" name="Google Shape;118;p21"/>
          <p:cNvCxnSpPr/>
          <p:nvPr/>
        </p:nvCxnSpPr>
        <p:spPr>
          <a:xfrm>
            <a:off x="5086400" y="2368725"/>
            <a:ext cx="1004700" cy="120900"/>
          </a:xfrm>
          <a:prstGeom prst="straightConnector1">
            <a:avLst/>
          </a:prstGeom>
          <a:noFill/>
          <a:ln cap="flat" cmpd="sng" w="38100">
            <a:solidFill>
              <a:schemeClr val="dk2"/>
            </a:solidFill>
            <a:prstDash val="solid"/>
            <a:round/>
            <a:headEnd len="med" w="med" type="none"/>
            <a:tailEnd len="med" w="med" type="triangle"/>
          </a:ln>
        </p:spPr>
      </p:cxnSp>
      <p:sp>
        <p:nvSpPr>
          <p:cNvPr id="119" name="Google Shape;119;p21"/>
          <p:cNvSpPr txBox="1"/>
          <p:nvPr/>
        </p:nvSpPr>
        <p:spPr>
          <a:xfrm>
            <a:off x="5505000" y="80400"/>
            <a:ext cx="3190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434343"/>
                </a:solidFill>
              </a:rPr>
              <a:t>(or MacOS or Windows, depending on your computer)</a:t>
            </a:r>
            <a:endParaRPr sz="1800">
              <a:solidFill>
                <a:srgbClr val="434343"/>
              </a:solidFill>
            </a:endParaRPr>
          </a:p>
        </p:txBody>
      </p:sp>
      <p:cxnSp>
        <p:nvCxnSpPr>
          <p:cNvPr id="120" name="Google Shape;120;p21"/>
          <p:cNvCxnSpPr/>
          <p:nvPr/>
        </p:nvCxnSpPr>
        <p:spPr>
          <a:xfrm>
            <a:off x="4131825" y="2921125"/>
            <a:ext cx="1494000" cy="1079400"/>
          </a:xfrm>
          <a:prstGeom prst="straightConnector1">
            <a:avLst/>
          </a:prstGeom>
          <a:noFill/>
          <a:ln cap="flat" cmpd="sng" w="38100">
            <a:solidFill>
              <a:schemeClr val="dk2"/>
            </a:solidFill>
            <a:prstDash val="solid"/>
            <a:round/>
            <a:headEnd len="med" w="med" type="none"/>
            <a:tailEnd len="med" w="med" type="triangle"/>
          </a:ln>
        </p:spPr>
      </p:cxnSp>
      <p:sp>
        <p:nvSpPr>
          <p:cNvPr id="121" name="Google Shape;121;p21"/>
          <p:cNvSpPr/>
          <p:nvPr/>
        </p:nvSpPr>
        <p:spPr>
          <a:xfrm>
            <a:off x="7551575" y="1310400"/>
            <a:ext cx="1004700" cy="3891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